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wav" ContentType="audio/x-wav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8"/>
  </p:notesMasterIdLst>
  <p:sldIdLst>
    <p:sldId id="298" r:id="rId2"/>
    <p:sldId id="376" r:id="rId3"/>
    <p:sldId id="389" r:id="rId4"/>
    <p:sldId id="396" r:id="rId5"/>
    <p:sldId id="397" r:id="rId6"/>
    <p:sldId id="398" r:id="rId7"/>
    <p:sldId id="448" r:id="rId8"/>
    <p:sldId id="449" r:id="rId9"/>
    <p:sldId id="390" r:id="rId10"/>
    <p:sldId id="388" r:id="rId11"/>
    <p:sldId id="387" r:id="rId12"/>
    <p:sldId id="392" r:id="rId13"/>
    <p:sldId id="402" r:id="rId14"/>
    <p:sldId id="400" r:id="rId15"/>
    <p:sldId id="401" r:id="rId16"/>
    <p:sldId id="439" r:id="rId17"/>
    <p:sldId id="437" r:id="rId18"/>
    <p:sldId id="430" r:id="rId19"/>
    <p:sldId id="431" r:id="rId20"/>
    <p:sldId id="432" r:id="rId21"/>
    <p:sldId id="426" r:id="rId22"/>
    <p:sldId id="428" r:id="rId23"/>
    <p:sldId id="450" r:id="rId24"/>
    <p:sldId id="484" r:id="rId25"/>
    <p:sldId id="451" r:id="rId26"/>
    <p:sldId id="475" r:id="rId27"/>
    <p:sldId id="476" r:id="rId28"/>
    <p:sldId id="487" r:id="rId29"/>
    <p:sldId id="477" r:id="rId30"/>
    <p:sldId id="478" r:id="rId31"/>
    <p:sldId id="472" r:id="rId32"/>
    <p:sldId id="485" r:id="rId33"/>
    <p:sldId id="488" r:id="rId34"/>
    <p:sldId id="486" r:id="rId35"/>
    <p:sldId id="489" r:id="rId36"/>
    <p:sldId id="483" r:id="rId37"/>
  </p:sldIdLst>
  <p:sldSz cx="9144000" cy="6858000" type="screen4x3"/>
  <p:notesSz cx="6858000" cy="9144000"/>
  <p:custDataLst>
    <p:tags r:id="rId39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>
          <p15:clr>
            <a:srgbClr val="A4A3A4"/>
          </p15:clr>
        </p15:guide>
        <p15:guide id="2" pos="15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229"/>
    <p:restoredTop sz="88503"/>
  </p:normalViewPr>
  <p:slideViewPr>
    <p:cSldViewPr snapToGrid="0" snapToObjects="1" showGuides="1">
      <p:cViewPr varScale="1">
        <p:scale>
          <a:sx n="112" d="100"/>
          <a:sy n="112" d="100"/>
        </p:scale>
        <p:origin x="2336" y="200"/>
      </p:cViewPr>
      <p:guideLst>
        <p:guide orient="horz"/>
        <p:guide pos="152"/>
      </p:guideLst>
    </p:cSldViewPr>
  </p:slideViewPr>
  <p:outlineViewPr>
    <p:cViewPr>
      <p:scale>
        <a:sx n="33" d="100"/>
        <a:sy n="33" d="100"/>
      </p:scale>
      <p:origin x="0" y="-1168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gs" Target="tags/tag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695B07-65F7-B941-A302-421444340652}" type="datetimeFigureOut">
              <a:rPr lang="en-US" smtClean="0"/>
              <a:t>1/21/21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E418D6-78D6-234C-8613-E36AFA1613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2530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E418D6-78D6-234C-8613-E36AFA16139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3281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articulators and their places (underlined)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E418D6-78D6-234C-8613-E36AFA16139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8863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E418D6-78D6-234C-8613-E36AFA16139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3324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test on this!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E418D6-78D6-234C-8613-E36AFA16139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6145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987BE1-6922-F948-9B07-F5DBCB1CEB9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9099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- Most places of articulation, voiced and voiceless exceot for glottal, why?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E418D6-78D6-234C-8613-E36AFA16139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27486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can feel the aspiration</a:t>
            </a:r>
          </a:p>
          <a:p>
            <a:r>
              <a:rPr lang="en-US" dirty="0"/>
              <a:t>- Show example in </a:t>
            </a:r>
            <a:r>
              <a:rPr lang="en-US" dirty="0" err="1"/>
              <a:t>Praat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E418D6-78D6-234C-8613-E36AFA16139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5101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987BE1-6922-F948-9B07-F5DBCB1CEB9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8060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- All places of articulation! Voiceless and voiced.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E418D6-78D6-234C-8613-E36AFA16139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2300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velum action during labial closure in [m]</a:t>
            </a:r>
          </a:p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Other than that, identical articulation as [b]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E418D6-78D6-234C-8613-E36AFA16139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57974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- All places of articulation! Voiceless and voiced.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E418D6-78D6-234C-8613-E36AFA16139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5494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987BE1-6922-F948-9B07-F5DBCB1CEB9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6141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E418D6-78D6-234C-8613-E36AFA16139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472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E418D6-78D6-234C-8613-E36AFA16139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9879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E418D6-78D6-234C-8613-E36AFA16139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8746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NL" dirty="0"/>
              <a:t>All possible consonant types observed in languages, greyed out areas judged impossible for articulatory reasons</a:t>
            </a:r>
          </a:p>
          <a:p>
            <a:pPr marL="171450" indent="-171450">
              <a:buFontTx/>
              <a:buChar char="-"/>
            </a:pPr>
            <a:r>
              <a:rPr lang="en-NL" dirty="0"/>
              <a:t>Arranged along three dimensions, more on </a:t>
            </a:r>
            <a:r>
              <a:rPr lang="en-NL"/>
              <a:t>this later</a:t>
            </a:r>
            <a:endParaRPr lang="en-CA" dirty="0"/>
          </a:p>
          <a:p>
            <a:pPr marL="171450" indent="-171450">
              <a:buFontTx/>
              <a:buChar char="-"/>
            </a:pPr>
            <a:r>
              <a:rPr lang="en-CA" dirty="0"/>
              <a:t>No language contrasts dental vs alveolar or postalveolar, hence the grouping in only one column on the IPA.</a:t>
            </a:r>
          </a:p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CA" dirty="0"/>
              <a:t>French And </a:t>
            </a:r>
            <a:r>
              <a:rPr lang="en-CA" dirty="0" err="1"/>
              <a:t>Sp</a:t>
            </a:r>
            <a:r>
              <a:rPr lang="en-CA" dirty="0"/>
              <a:t> have dental coronals (d, t, n), but English counterparts are alveolar, not dental.</a:t>
            </a:r>
          </a:p>
          <a:p>
            <a:pPr marL="171450" indent="-171450">
              <a:buFontTx/>
              <a:buChar char="-"/>
            </a:pP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E418D6-78D6-234C-8613-E36AFA16139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4212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NL" dirty="0"/>
              <a:t>Subset of IPA needed to transcribe English words</a:t>
            </a:r>
          </a:p>
          <a:p>
            <a:pPr marL="171450" indent="-171450">
              <a:buFontTx/>
              <a:buChar char="-"/>
            </a:pPr>
            <a:r>
              <a:rPr lang="en-NL" dirty="0"/>
              <a:t>In this class we use these symbols to transcribe </a:t>
            </a:r>
            <a:r>
              <a:rPr lang="en-NL"/>
              <a:t>English consonan</a:t>
            </a:r>
            <a:r>
              <a:rPr lang="en-CA" dirty="0" err="1"/>
              <a:t>ts</a:t>
            </a:r>
            <a:endParaRPr lang="en-CA" dirty="0"/>
          </a:p>
          <a:p>
            <a:pPr marL="171450" indent="-171450">
              <a:buFontTx/>
              <a:buChar char="-"/>
            </a:pPr>
            <a:r>
              <a:rPr lang="en-CA" dirty="0"/>
              <a:t>Discussion over following slides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E418D6-78D6-234C-8613-E36AFA16139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7549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- Watch out, orthography can be misleading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E418D6-78D6-234C-8613-E36AFA16139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8880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E418D6-78D6-234C-8613-E36AFA16139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1064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A40C7-F816-5A4D-805B-26DB761AAF26}" type="datetimeFigureOut">
              <a:rPr lang="en-US" smtClean="0"/>
              <a:t>1/21/21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A447D-9E37-5F4B-95C2-08DDCAA88D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0238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A40C7-F816-5A4D-805B-26DB761AAF26}" type="datetimeFigureOut">
              <a:rPr lang="en-US" smtClean="0"/>
              <a:t>1/21/21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A447D-9E37-5F4B-95C2-08DDCAA88D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8699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A40C7-F816-5A4D-805B-26DB761AAF26}" type="datetimeFigureOut">
              <a:rPr lang="en-US" smtClean="0"/>
              <a:t>1/21/21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A447D-9E37-5F4B-95C2-08DDCAA88D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9959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A40C7-F816-5A4D-805B-26DB761AAF26}" type="datetimeFigureOut">
              <a:rPr lang="en-US" smtClean="0"/>
              <a:t>1/21/21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A447D-9E37-5F4B-95C2-08DDCAA88D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236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CA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A40C7-F816-5A4D-805B-26DB761AAF26}" type="datetimeFigureOut">
              <a:rPr lang="en-US" smtClean="0"/>
              <a:t>1/21/21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A447D-9E37-5F4B-95C2-08DDCAA88D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7306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A40C7-F816-5A4D-805B-26DB761AAF26}" type="datetimeFigureOut">
              <a:rPr lang="en-US" smtClean="0"/>
              <a:t>1/21/21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A447D-9E37-5F4B-95C2-08DDCAA88D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5044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CA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CA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A40C7-F816-5A4D-805B-26DB761AAF26}" type="datetimeFigureOut">
              <a:rPr lang="en-US" smtClean="0"/>
              <a:t>1/21/21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A447D-9E37-5F4B-95C2-08DDCAA88D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1277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A40C7-F816-5A4D-805B-26DB761AAF26}" type="datetimeFigureOut">
              <a:rPr lang="en-US" smtClean="0"/>
              <a:t>1/21/21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A447D-9E37-5F4B-95C2-08DDCAA88D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3571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A40C7-F816-5A4D-805B-26DB761AAF26}" type="datetimeFigureOut">
              <a:rPr lang="en-US" smtClean="0"/>
              <a:t>1/21/21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A447D-9E37-5F4B-95C2-08DDCAA88D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4999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CA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A40C7-F816-5A4D-805B-26DB761AAF26}" type="datetimeFigureOut">
              <a:rPr lang="en-US" smtClean="0"/>
              <a:t>1/21/21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A447D-9E37-5F4B-95C2-08DDCAA88D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1863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CA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A40C7-F816-5A4D-805B-26DB761AAF26}" type="datetimeFigureOut">
              <a:rPr lang="en-US" smtClean="0"/>
              <a:t>1/21/21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A447D-9E37-5F4B-95C2-08DDCAA88D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172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658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CA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47288"/>
            <a:ext cx="8229600" cy="46788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CA" dirty="0"/>
              <a:t>Click to edit Master text styles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  <a:p>
            <a:pPr lvl="4"/>
            <a:r>
              <a:rPr lang="en-CA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Gill Sans"/>
                <a:cs typeface="Gill Sans"/>
              </a:defRPr>
            </a:lvl1pPr>
          </a:lstStyle>
          <a:p>
            <a:r>
              <a:rPr lang="en-US"/>
              <a:t>M. Sonderegger (McGill)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Gill Sans"/>
                <a:cs typeface="Gill Sans"/>
              </a:defRPr>
            </a:lvl1pPr>
          </a:lstStyle>
          <a:p>
            <a:r>
              <a:rPr lang="en-US"/>
              <a:t>Intro to Ling (LING 201), Winter 2017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3A447D-9E37-5F4B-95C2-08DDCAA88D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2505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Gill Sans"/>
          <a:ea typeface="+mj-ea"/>
          <a:cs typeface="Gill San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Gill Sans"/>
          <a:ea typeface="+mn-ea"/>
          <a:cs typeface="Gill San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Gill Sans"/>
          <a:ea typeface="+mn-ea"/>
          <a:cs typeface="Gill San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Gill Sans"/>
          <a:ea typeface="+mn-ea"/>
          <a:cs typeface="Gill San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Gill Sans"/>
          <a:ea typeface="+mn-ea"/>
          <a:cs typeface="Gill San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Gill Sans"/>
          <a:ea typeface="+mn-ea"/>
          <a:cs typeface="Gill San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hyperlink" Target="http://www.seeingspeech.ac.uk/ipachart/display.php?chart=1&amp;datatype=1&amp;speaker=1" TargetMode="External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microsoft.com/office/2007/relationships/media" Target="../media/media6.mp4"/><Relationship Id="rId7" Type="http://schemas.openxmlformats.org/officeDocument/2006/relationships/image" Target="../media/image16.png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notesSlide" Target="../notesSlides/notesSlide18.xml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6.mp4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seeingspeech.ac.uk/ipa-charts/" TargetMode="External"/><Relationship Id="rId4" Type="http://schemas.openxmlformats.org/officeDocument/2006/relationships/hyperlink" Target="https://www.internationalphoneticassociation.org/sites/default/files/IPA_Kiel_2015.pdf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1912" y="301236"/>
            <a:ext cx="7772400" cy="3007614"/>
          </a:xfrm>
        </p:spPr>
        <p:txBody>
          <a:bodyPr>
            <a:normAutofit/>
          </a:bodyPr>
          <a:lstStyle/>
          <a:p>
            <a:pPr algn="l"/>
            <a:r>
              <a:rPr lang="en-US" sz="6000" dirty="0">
                <a:latin typeface="Gill Sans"/>
                <a:cs typeface="Gill Sans"/>
              </a:rPr>
              <a:t>Linguistics 201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77987" y="3838457"/>
            <a:ext cx="8293739" cy="2842215"/>
          </a:xfrm>
        </p:spPr>
        <p:txBody>
          <a:bodyPr>
            <a:normAutofit/>
          </a:bodyPr>
          <a:lstStyle/>
          <a:p>
            <a:pPr algn="l"/>
            <a:r>
              <a:rPr lang="en-US" sz="5200" dirty="0">
                <a:solidFill>
                  <a:srgbClr val="0070C0"/>
                </a:solidFill>
                <a:latin typeface="Gill Sans"/>
                <a:cs typeface="Gill Sans"/>
              </a:rPr>
              <a:t>Phonetics 2</a:t>
            </a:r>
          </a:p>
          <a:p>
            <a:pPr algn="l"/>
            <a:endParaRPr lang="en-US" sz="3500" dirty="0">
              <a:solidFill>
                <a:schemeClr val="tx1"/>
              </a:solidFill>
            </a:endParaRPr>
          </a:p>
          <a:p>
            <a:pPr algn="l"/>
            <a:r>
              <a:rPr lang="en-US" sz="3500" dirty="0">
                <a:solidFill>
                  <a:schemeClr val="tx1"/>
                </a:solidFill>
              </a:rPr>
              <a:t>Francisco Torreira</a:t>
            </a:r>
          </a:p>
          <a:p>
            <a:pPr algn="l"/>
            <a:endParaRPr lang="en-US" sz="4500" dirty="0">
              <a:solidFill>
                <a:srgbClr val="0000FF"/>
              </a:solidFill>
              <a:latin typeface="Gill Sans"/>
              <a:cs typeface="Gill Sans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394497" y="3606191"/>
            <a:ext cx="7203060" cy="56701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8131665" y="499813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08178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09941B05-0DA2-5645-B0C1-71A92C7155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886" y="1777718"/>
            <a:ext cx="8523685" cy="24328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English consonants on the IPA</a:t>
            </a:r>
          </a:p>
        </p:txBody>
      </p:sp>
      <p:sp>
        <p:nvSpPr>
          <p:cNvPr id="8" name="Rectangle 7"/>
          <p:cNvSpPr/>
          <p:nvPr/>
        </p:nvSpPr>
        <p:spPr>
          <a:xfrm>
            <a:off x="4488870" y="3325090"/>
            <a:ext cx="789709" cy="301261"/>
          </a:xfrm>
          <a:prstGeom prst="rect">
            <a:avLst/>
          </a:prstGeom>
          <a:noFill/>
          <a:ln w="31750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392886" y="4307743"/>
            <a:ext cx="8523685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Gill Sans"/>
                <a:cs typeface="Gill Sans"/>
              </a:rPr>
              <a:t>A note on </a:t>
            </a:r>
            <a:r>
              <a:rPr lang="en-US" sz="2000" dirty="0">
                <a:latin typeface="Charis SIL"/>
                <a:cs typeface="Charis SIL"/>
              </a:rPr>
              <a:t>[</a:t>
            </a:r>
            <a:r>
              <a:rPr lang="en-US" sz="2000" dirty="0" err="1">
                <a:latin typeface="Charis SIL"/>
                <a:cs typeface="Charis SIL"/>
              </a:rPr>
              <a:t>ɹ</a:t>
            </a:r>
            <a:r>
              <a:rPr lang="en-US" sz="2000" dirty="0">
                <a:latin typeface="Charis SIL"/>
                <a:cs typeface="Charis SIL"/>
              </a:rPr>
              <a:t>] </a:t>
            </a:r>
            <a:r>
              <a:rPr lang="en-US" sz="2000" dirty="0">
                <a:latin typeface="Gill Sans"/>
                <a:cs typeface="Gill Sans"/>
              </a:rPr>
              <a:t>: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>
                <a:latin typeface="Gill Sans"/>
                <a:cs typeface="Gill Sans"/>
              </a:rPr>
              <a:t>Linguists often use the symbol </a:t>
            </a:r>
            <a:r>
              <a:rPr lang="en-US" sz="2000" dirty="0">
                <a:latin typeface="Charis SIL"/>
                <a:cs typeface="Charis SIL"/>
              </a:rPr>
              <a:t>[r]</a:t>
            </a:r>
            <a:r>
              <a:rPr lang="en-US" sz="2000" dirty="0">
                <a:latin typeface="Gill Sans"/>
                <a:cs typeface="Gill Sans"/>
              </a:rPr>
              <a:t> for the “r” sound, for convenience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>
                <a:latin typeface="Charis SIL"/>
                <a:cs typeface="Charis SIL"/>
              </a:rPr>
              <a:t>[</a:t>
            </a:r>
            <a:r>
              <a:rPr lang="en-US" sz="2000" dirty="0" err="1">
                <a:latin typeface="Charis SIL"/>
                <a:cs typeface="Charis SIL"/>
              </a:rPr>
              <a:t>ɹ</a:t>
            </a:r>
            <a:r>
              <a:rPr lang="en-US" sz="2000" dirty="0">
                <a:latin typeface="Charis SIL"/>
                <a:cs typeface="Charis SIL"/>
              </a:rPr>
              <a:t>]</a:t>
            </a:r>
            <a:r>
              <a:rPr lang="en-US" sz="2000" dirty="0">
                <a:latin typeface="Gill Sans"/>
                <a:cs typeface="Gill Sans"/>
              </a:rPr>
              <a:t> is the IPA symbol for North American English!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>
                <a:latin typeface="Charis SIL"/>
                <a:cs typeface="Charis SIL"/>
              </a:rPr>
              <a:t>On the IPA,  [r]  </a:t>
            </a:r>
            <a:r>
              <a:rPr lang="en-US" sz="2000" dirty="0">
                <a:latin typeface="Gill Sans"/>
                <a:cs typeface="Gill Sans"/>
              </a:rPr>
              <a:t>is a trill (like Spanish </a:t>
            </a:r>
            <a:r>
              <a:rPr lang="en-US" sz="2000" i="1" dirty="0" err="1">
                <a:latin typeface="Gill Sans"/>
                <a:cs typeface="Gill Sans"/>
              </a:rPr>
              <a:t>carro</a:t>
            </a:r>
            <a:r>
              <a:rPr lang="en-US" sz="2000" dirty="0">
                <a:latin typeface="Gill Sans"/>
                <a:cs typeface="Gill Sans"/>
              </a:rPr>
              <a:t>)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>
                <a:solidFill>
                  <a:srgbClr val="C00000"/>
                </a:solidFill>
                <a:latin typeface="Gill Sans"/>
                <a:cs typeface="Gill Sans"/>
              </a:rPr>
              <a:t>We will use </a:t>
            </a:r>
            <a:r>
              <a:rPr lang="en-US" sz="2000" dirty="0">
                <a:solidFill>
                  <a:srgbClr val="C00000"/>
                </a:solidFill>
                <a:latin typeface="Charis SIL"/>
                <a:cs typeface="Charis SIL"/>
              </a:rPr>
              <a:t>[</a:t>
            </a:r>
            <a:r>
              <a:rPr lang="en-US" sz="2000" dirty="0" err="1">
                <a:solidFill>
                  <a:srgbClr val="C00000"/>
                </a:solidFill>
                <a:latin typeface="Charis SIL"/>
                <a:cs typeface="Charis SIL"/>
              </a:rPr>
              <a:t>ɹ</a:t>
            </a:r>
            <a:r>
              <a:rPr lang="en-US" sz="2000" dirty="0">
                <a:solidFill>
                  <a:srgbClr val="C00000"/>
                </a:solidFill>
                <a:latin typeface="Charis SIL"/>
                <a:cs typeface="Charis SIL"/>
              </a:rPr>
              <a:t>]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>
                <a:solidFill>
                  <a:srgbClr val="C00000"/>
                </a:solidFill>
                <a:latin typeface="Charis SIL"/>
                <a:cs typeface="Charis SIL"/>
              </a:rPr>
              <a:t>Some speakers use a retroflex place of articulation</a:t>
            </a:r>
            <a:endParaRPr lang="en-US" sz="1400" dirty="0">
              <a:solidFill>
                <a:srgbClr val="C00000"/>
              </a:solidFill>
            </a:endParaRPr>
          </a:p>
          <a:p>
            <a:endParaRPr lang="en-US" dirty="0"/>
          </a:p>
        </p:txBody>
      </p:sp>
      <p:sp>
        <p:nvSpPr>
          <p:cNvPr id="11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563556" y="6356350"/>
            <a:ext cx="1123244" cy="365125"/>
          </a:xfrm>
        </p:spPr>
        <p:txBody>
          <a:bodyPr/>
          <a:lstStyle/>
          <a:p>
            <a:fld id="{F9C312E9-A8FE-C341-947D-77D8C9E1C1B7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34560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English consonants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rcRect t="-14959" b="-14959"/>
          <a:stretch>
            <a:fillRect/>
          </a:stretch>
        </p:blipFill>
        <p:spPr>
          <a:xfrm>
            <a:off x="457200" y="1600200"/>
            <a:ext cx="8229600" cy="4525963"/>
          </a:xfrm>
        </p:spPr>
      </p:pic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F9C312E9-A8FE-C341-947D-77D8C9E1C1B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4797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Describing consonants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Consonants are classified by their: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>
                <a:solidFill>
                  <a:srgbClr val="C00000"/>
                </a:solidFill>
              </a:rPr>
              <a:t>Voicing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>
                <a:solidFill>
                  <a:schemeClr val="accent1"/>
                </a:solidFill>
              </a:rPr>
              <a:t>Place of articulation</a:t>
            </a:r>
          </a:p>
          <a:p>
            <a:pPr lvl="2"/>
            <a:r>
              <a:rPr lang="en-US" sz="2000" dirty="0">
                <a:solidFill>
                  <a:srgbClr val="000000"/>
                </a:solidFill>
              </a:rPr>
              <a:t>“Where” pronounced*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>
                <a:solidFill>
                  <a:srgbClr val="92D050"/>
                </a:solidFill>
              </a:rPr>
              <a:t>Manner of articulation</a:t>
            </a:r>
          </a:p>
          <a:p>
            <a:pPr lvl="2"/>
            <a:r>
              <a:rPr lang="en-US" sz="2000" dirty="0">
                <a:solidFill>
                  <a:srgbClr val="000000"/>
                </a:solidFill>
              </a:rPr>
              <a:t>“How” pronounced</a:t>
            </a:r>
          </a:p>
          <a:p>
            <a:pPr marL="457200" lvl="1" indent="0">
              <a:buNone/>
            </a:pPr>
            <a:r>
              <a:rPr lang="en-US" sz="2400" dirty="0"/>
              <a:t>			</a:t>
            </a:r>
            <a:r>
              <a:rPr lang="en-US" sz="2400" i="1" dirty="0"/>
              <a:t>e.g. </a:t>
            </a:r>
            <a:r>
              <a:rPr lang="en-US" sz="2400" dirty="0">
                <a:latin typeface="Charis SIL"/>
                <a:cs typeface="Charis SIL"/>
              </a:rPr>
              <a:t>[p]</a:t>
            </a:r>
            <a:r>
              <a:rPr lang="en-US" sz="2400" i="1" dirty="0">
                <a:latin typeface="Charis SIL"/>
                <a:cs typeface="Charis SIL"/>
              </a:rPr>
              <a:t> </a:t>
            </a:r>
            <a:r>
              <a:rPr lang="en-US" sz="2400" i="1" dirty="0"/>
              <a:t>is a </a:t>
            </a:r>
            <a:r>
              <a:rPr lang="en-US" sz="2400" i="1" dirty="0">
                <a:solidFill>
                  <a:srgbClr val="C00000"/>
                </a:solidFill>
              </a:rPr>
              <a:t>voiceless</a:t>
            </a:r>
            <a:r>
              <a:rPr lang="en-US" sz="2400" i="1" dirty="0"/>
              <a:t> </a:t>
            </a:r>
            <a:r>
              <a:rPr lang="en-US" sz="2400" i="1" dirty="0">
                <a:solidFill>
                  <a:schemeClr val="accent1"/>
                </a:solidFill>
              </a:rPr>
              <a:t>bilabial</a:t>
            </a:r>
            <a:r>
              <a:rPr lang="en-US" sz="2400" i="1" dirty="0"/>
              <a:t> </a:t>
            </a:r>
            <a:r>
              <a:rPr lang="en-US" sz="2400" i="1" dirty="0">
                <a:solidFill>
                  <a:srgbClr val="92D050"/>
                </a:solidFill>
              </a:rPr>
              <a:t>stop</a:t>
            </a:r>
          </a:p>
          <a:p>
            <a:pPr marL="457200" lvl="1" indent="0">
              <a:buNone/>
            </a:pPr>
            <a:endParaRPr lang="en-US" sz="2400" dirty="0"/>
          </a:p>
          <a:p>
            <a:pPr marL="457200" lvl="1" indent="0">
              <a:buNone/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* Not exactly</a:t>
            </a:r>
            <a:r>
              <a:rPr lang="en-US" sz="2100" dirty="0">
                <a:solidFill>
                  <a:schemeClr val="bg1">
                    <a:lumMod val="50000"/>
                  </a:schemeClr>
                </a:solidFill>
              </a:rPr>
              <a:t>: see slide 15</a:t>
            </a:r>
            <a:endParaRPr lang="en-US" sz="2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F9C312E9-A8FE-C341-947D-77D8C9E1C1B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475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61A6348C-D3C4-234B-B642-49FF5F50BA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417" y="1948192"/>
            <a:ext cx="8327166" cy="237674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15956" y="5017940"/>
            <a:ext cx="201528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>
                <a:solidFill>
                  <a:srgbClr val="0000FF"/>
                </a:solidFill>
              </a:rPr>
              <a:t>3. Manner </a:t>
            </a:r>
            <a:br>
              <a:rPr lang="en-US" sz="2500" dirty="0">
                <a:solidFill>
                  <a:srgbClr val="0000FF"/>
                </a:solidFill>
              </a:rPr>
            </a:br>
            <a:r>
              <a:rPr lang="en-US" sz="2500" dirty="0">
                <a:solidFill>
                  <a:srgbClr val="0000FF"/>
                </a:solidFill>
              </a:rPr>
              <a:t>of articulation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739629" y="922865"/>
            <a:ext cx="3091518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>
                <a:solidFill>
                  <a:srgbClr val="00B050"/>
                </a:solidFill>
              </a:rPr>
              <a:t>2. Place of articulation</a:t>
            </a:r>
          </a:p>
        </p:txBody>
      </p:sp>
      <p:sp>
        <p:nvSpPr>
          <p:cNvPr id="13" name="Right Brace 12"/>
          <p:cNvSpPr/>
          <p:nvPr/>
        </p:nvSpPr>
        <p:spPr>
          <a:xfrm rot="16200000">
            <a:off x="4897840" y="-1511269"/>
            <a:ext cx="482518" cy="6197323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Brace 13"/>
          <p:cNvSpPr/>
          <p:nvPr/>
        </p:nvSpPr>
        <p:spPr>
          <a:xfrm rot="5400000">
            <a:off x="914660" y="4457809"/>
            <a:ext cx="243787" cy="805916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/>
          <p:cNvCxnSpPr>
            <a:cxnSpLocks/>
          </p:cNvCxnSpPr>
          <p:nvPr/>
        </p:nvCxnSpPr>
        <p:spPr>
          <a:xfrm flipV="1">
            <a:off x="2933057" y="3258754"/>
            <a:ext cx="0" cy="36256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cxnSpLocks/>
          </p:cNvCxnSpPr>
          <p:nvPr/>
        </p:nvCxnSpPr>
        <p:spPr>
          <a:xfrm flipV="1">
            <a:off x="2946504" y="3301456"/>
            <a:ext cx="271016" cy="30090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556583" y="3701943"/>
            <a:ext cx="1726329" cy="646331"/>
          </a:xfrm>
          <a:prstGeom prst="rect">
            <a:avLst/>
          </a:prstGeom>
          <a:solidFill>
            <a:srgbClr val="FFFFFF"/>
          </a:solidFill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left/right: </a:t>
            </a:r>
            <a:br>
              <a:rPr lang="en-US" dirty="0">
                <a:solidFill>
                  <a:srgbClr val="C00000"/>
                </a:solidFill>
              </a:rPr>
            </a:br>
            <a:r>
              <a:rPr lang="en-US" dirty="0">
                <a:solidFill>
                  <a:srgbClr val="C00000"/>
                </a:solidFill>
              </a:rPr>
              <a:t>voiceless/voiced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495821" y="4385147"/>
            <a:ext cx="1416505" cy="477054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sz="2500" dirty="0">
                <a:solidFill>
                  <a:srgbClr val="C00000"/>
                </a:solidFill>
              </a:rPr>
              <a:t>1. voicing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178251" y="4982661"/>
            <a:ext cx="4920726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>
                <a:latin typeface="Gill Sans"/>
                <a:cs typeface="Gill Sans"/>
              </a:rPr>
              <a:t>IPA chart organized by 3 parameters </a:t>
            </a:r>
          </a:p>
          <a:p>
            <a:r>
              <a:rPr lang="en-US" sz="2500" dirty="0">
                <a:latin typeface="Gill Sans"/>
                <a:cs typeface="Gill Sans"/>
              </a:rPr>
              <a:t>describing consonants</a:t>
            </a:r>
          </a:p>
        </p:txBody>
      </p:sp>
      <p:sp>
        <p:nvSpPr>
          <p:cNvPr id="18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5679015"/>
            <a:ext cx="2133600" cy="365125"/>
          </a:xfrm>
        </p:spPr>
        <p:txBody>
          <a:bodyPr/>
          <a:lstStyle/>
          <a:p>
            <a:fld id="{F9C312E9-A8FE-C341-947D-77D8C9E1C1B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613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 animBg="1"/>
      <p:bldP spid="14" grpId="0" animBg="1"/>
      <p:bldP spid="19" grpId="0" animBg="1"/>
      <p:bldP spid="2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C00000"/>
                </a:solidFill>
              </a:rPr>
              <a:t>Dimension 1: Voicing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457200"/>
            <a:r>
              <a:rPr lang="en-US" sz="2800" dirty="0"/>
              <a:t>Consonants can be:</a:t>
            </a:r>
          </a:p>
          <a:p>
            <a:pPr marL="914400" lvl="1" indent="-457200"/>
            <a:r>
              <a:rPr lang="en-US" dirty="0">
                <a:solidFill>
                  <a:srgbClr val="C00000"/>
                </a:solidFill>
              </a:rPr>
              <a:t>Voiced</a:t>
            </a:r>
          </a:p>
          <a:p>
            <a:pPr marL="1314450" lvl="2" indent="-457200"/>
            <a:r>
              <a:rPr lang="en-US" dirty="0"/>
              <a:t>Vocal folds are brought together and air is passed through them creating a vibration)</a:t>
            </a:r>
          </a:p>
          <a:p>
            <a:pPr marL="914400" lvl="1" indent="-457200"/>
            <a:r>
              <a:rPr lang="en-US" dirty="0">
                <a:solidFill>
                  <a:srgbClr val="C00000"/>
                </a:solidFill>
              </a:rPr>
              <a:t>Voiceless</a:t>
            </a:r>
          </a:p>
          <a:p>
            <a:pPr marL="1314450" lvl="2" indent="-457200"/>
            <a:r>
              <a:rPr lang="en-US" dirty="0"/>
              <a:t>Vocal folds are held apart; air passes through freely, no vibration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F9C312E9-A8FE-C341-947D-77D8C9E1C1B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8467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0070C0"/>
                </a:solidFill>
              </a:rPr>
              <a:t>Dimension 2: Place of articulation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447287"/>
            <a:ext cx="8229600" cy="5194053"/>
          </a:xfrm>
        </p:spPr>
        <p:txBody>
          <a:bodyPr>
            <a:normAutofit/>
          </a:bodyPr>
          <a:lstStyle/>
          <a:p>
            <a:pPr marL="514350" indent="-457200"/>
            <a:r>
              <a:rPr lang="en-US" sz="2800" dirty="0"/>
              <a:t>Different speech sounds: move structures of the vocal tract into different configurations</a:t>
            </a:r>
          </a:p>
          <a:p>
            <a:pPr marL="514350" indent="-457200"/>
            <a:endParaRPr lang="en-US" sz="2800" dirty="0"/>
          </a:p>
          <a:p>
            <a:pPr marL="514350" indent="-457200"/>
            <a:r>
              <a:rPr lang="en-US" sz="2800" dirty="0"/>
              <a:t>Place of articulation: point of contact between </a:t>
            </a:r>
            <a:r>
              <a:rPr lang="en-US" sz="2800" u="sng" dirty="0"/>
              <a:t>specific active and passive articulators e.g.</a:t>
            </a:r>
            <a:endParaRPr lang="en-US" sz="2800" dirty="0"/>
          </a:p>
          <a:p>
            <a:pPr lvl="2"/>
            <a:r>
              <a:rPr lang="en-US" sz="2000" dirty="0"/>
              <a:t>lower and upper lip: </a:t>
            </a:r>
            <a:r>
              <a:rPr lang="en-US" sz="2000" i="1" dirty="0"/>
              <a:t>bilabial</a:t>
            </a:r>
            <a:endParaRPr lang="en-US" sz="2000" dirty="0"/>
          </a:p>
          <a:p>
            <a:pPr lvl="2"/>
            <a:r>
              <a:rPr lang="en-US" sz="2000" dirty="0"/>
              <a:t>tongue blade and alveolar ridge: </a:t>
            </a:r>
            <a:r>
              <a:rPr lang="en-US" sz="2000" i="1" dirty="0"/>
              <a:t>alveolar</a:t>
            </a:r>
          </a:p>
          <a:p>
            <a:pPr lvl="2"/>
            <a:r>
              <a:rPr lang="en-US" sz="2000" dirty="0"/>
              <a:t>underside of tongue tip and palate: </a:t>
            </a:r>
            <a:r>
              <a:rPr lang="en-US" sz="2000" i="1" dirty="0"/>
              <a:t>retroflex</a:t>
            </a:r>
            <a:endParaRPr lang="en-US" sz="2000" dirty="0"/>
          </a:p>
          <a:p>
            <a:pPr lvl="2"/>
            <a:r>
              <a:rPr lang="en-US" sz="2000" dirty="0"/>
              <a:t>back of tongue and velum: </a:t>
            </a:r>
            <a:r>
              <a:rPr lang="en-US" sz="2000" i="1" dirty="0"/>
              <a:t>velar</a:t>
            </a:r>
          </a:p>
          <a:p>
            <a:pPr marL="914400" lvl="1" indent="-457200"/>
            <a:endParaRPr lang="en-US" i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F9C312E9-A8FE-C341-947D-77D8C9E1C1B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685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37204" b="21437"/>
          <a:stretch/>
        </p:blipFill>
        <p:spPr>
          <a:xfrm>
            <a:off x="457200" y="1201990"/>
            <a:ext cx="8229600" cy="3285937"/>
          </a:xfrm>
        </p:spPr>
      </p:pic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F9C312E9-A8FE-C341-947D-77D8C9E1C1B7}" type="slidenum">
              <a:rPr lang="en-US" smtClean="0"/>
              <a:t>16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2F16A6E-7407-C747-9409-9ED7D5A26D8F}"/>
              </a:ext>
            </a:extLst>
          </p:cNvPr>
          <p:cNvCxnSpPr>
            <a:cxnSpLocks/>
          </p:cNvCxnSpPr>
          <p:nvPr/>
        </p:nvCxnSpPr>
        <p:spPr>
          <a:xfrm>
            <a:off x="5802880" y="2387331"/>
            <a:ext cx="750320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3F461E8-DDA3-1B4F-9CE9-5B4FD708760D}"/>
              </a:ext>
            </a:extLst>
          </p:cNvPr>
          <p:cNvCxnSpPr>
            <a:cxnSpLocks/>
          </p:cNvCxnSpPr>
          <p:nvPr/>
        </p:nvCxnSpPr>
        <p:spPr>
          <a:xfrm>
            <a:off x="6581776" y="3368406"/>
            <a:ext cx="461963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E515C99-A23D-594A-BDFC-BD090A231A4D}"/>
              </a:ext>
            </a:extLst>
          </p:cNvPr>
          <p:cNvCxnSpPr>
            <a:cxnSpLocks/>
          </p:cNvCxnSpPr>
          <p:nvPr/>
        </p:nvCxnSpPr>
        <p:spPr>
          <a:xfrm>
            <a:off x="6448420" y="3763699"/>
            <a:ext cx="595319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85D7E78-59D0-1E44-BB3A-763DF1B6C88B}"/>
              </a:ext>
            </a:extLst>
          </p:cNvPr>
          <p:cNvCxnSpPr>
            <a:cxnSpLocks/>
          </p:cNvCxnSpPr>
          <p:nvPr/>
        </p:nvCxnSpPr>
        <p:spPr>
          <a:xfrm>
            <a:off x="6419844" y="4144698"/>
            <a:ext cx="1152530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88477DD-17C8-9D42-A6B0-9F36B5FF040C}"/>
              </a:ext>
            </a:extLst>
          </p:cNvPr>
          <p:cNvCxnSpPr>
            <a:cxnSpLocks/>
          </p:cNvCxnSpPr>
          <p:nvPr/>
        </p:nvCxnSpPr>
        <p:spPr>
          <a:xfrm>
            <a:off x="1300156" y="3763699"/>
            <a:ext cx="585794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5D09CA1-F849-8C4C-9C17-688BB33BB9C6}"/>
              </a:ext>
            </a:extLst>
          </p:cNvPr>
          <p:cNvCxnSpPr>
            <a:cxnSpLocks/>
          </p:cNvCxnSpPr>
          <p:nvPr/>
        </p:nvCxnSpPr>
        <p:spPr>
          <a:xfrm>
            <a:off x="1466844" y="3173149"/>
            <a:ext cx="585794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757354D-1526-F649-A246-02CE82D9CEF3}"/>
              </a:ext>
            </a:extLst>
          </p:cNvPr>
          <p:cNvCxnSpPr>
            <a:cxnSpLocks/>
          </p:cNvCxnSpPr>
          <p:nvPr/>
        </p:nvCxnSpPr>
        <p:spPr>
          <a:xfrm>
            <a:off x="714362" y="2739762"/>
            <a:ext cx="900126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2AEB546-1656-9E4F-9AAC-0D50F25B6860}"/>
              </a:ext>
            </a:extLst>
          </p:cNvPr>
          <p:cNvCxnSpPr>
            <a:cxnSpLocks/>
          </p:cNvCxnSpPr>
          <p:nvPr/>
        </p:nvCxnSpPr>
        <p:spPr>
          <a:xfrm>
            <a:off x="714362" y="2063487"/>
            <a:ext cx="1338276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6D168E16-EFBD-D248-AD50-60CCA549ADAA}"/>
              </a:ext>
            </a:extLst>
          </p:cNvPr>
          <p:cNvSpPr/>
          <p:nvPr/>
        </p:nvSpPr>
        <p:spPr>
          <a:xfrm>
            <a:off x="1866740" y="5041573"/>
            <a:ext cx="598279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1" dirty="0"/>
              <a:t>Some articulators and places of articulation (underlined)</a:t>
            </a:r>
          </a:p>
        </p:txBody>
      </p:sp>
    </p:spTree>
    <p:extLst>
      <p:ext uri="{BB962C8B-B14F-4D97-AF65-F5344CB8AC3E}">
        <p14:creationId xmlns:p14="http://schemas.microsoft.com/office/powerpoint/2010/main" val="36400946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0070C0"/>
                </a:solidFill>
              </a:rPr>
              <a:t>Places of articulation</a:t>
            </a:r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 t="37204" b="21437"/>
          <a:stretch/>
        </p:blipFill>
        <p:spPr>
          <a:xfrm>
            <a:off x="3345659" y="2432908"/>
            <a:ext cx="5599205" cy="2421520"/>
          </a:xfrm>
          <a:prstGeom prst="rect">
            <a:avLst/>
          </a:prstGeom>
        </p:spPr>
      </p:pic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0721067"/>
              </p:ext>
            </p:extLst>
          </p:nvPr>
        </p:nvGraphicFramePr>
        <p:xfrm>
          <a:off x="934906" y="1838029"/>
          <a:ext cx="2808090" cy="43484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616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64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Place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example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(bi)labial</a:t>
                      </a:r>
                    </a:p>
                  </a:txBody>
                  <a:tcPr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labiodental</a:t>
                      </a:r>
                    </a:p>
                  </a:txBody>
                  <a:tcPr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interdental</a:t>
                      </a:r>
                    </a:p>
                  </a:txBody>
                  <a:tcPr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θ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alveolar</a:t>
                      </a:r>
                    </a:p>
                  </a:txBody>
                  <a:tcPr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alveopalatal</a:t>
                      </a:r>
                      <a:endParaRPr lang="en-US" dirty="0"/>
                    </a:p>
                  </a:txBody>
                  <a:tcPr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ʃ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palatal</a:t>
                      </a:r>
                    </a:p>
                  </a:txBody>
                  <a:tcPr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velar</a:t>
                      </a:r>
                    </a:p>
                  </a:txBody>
                  <a:tcPr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ɡ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uvular</a:t>
                      </a:r>
                    </a:p>
                  </a:txBody>
                  <a:tcPr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ʁ</a:t>
                      </a:r>
                      <a:r>
                        <a:rPr lang="en-US" dirty="0"/>
                        <a:t> (French)</a:t>
                      </a:r>
                    </a:p>
                    <a:p>
                      <a:r>
                        <a:rPr lang="en-US" dirty="0"/>
                        <a:t>q (Inuktitut)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pharyngeals</a:t>
                      </a:r>
                      <a:endParaRPr lang="en-US" dirty="0"/>
                    </a:p>
                  </a:txBody>
                  <a:tcPr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ħ</a:t>
                      </a:r>
                      <a:r>
                        <a:rPr lang="en-US" dirty="0"/>
                        <a:t> (</a:t>
                      </a:r>
                      <a:r>
                        <a:rPr lang="en-US" dirty="0" err="1"/>
                        <a:t>Haida</a:t>
                      </a:r>
                      <a:r>
                        <a:rPr lang="en-US" dirty="0"/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glottal</a:t>
                      </a:r>
                    </a:p>
                  </a:txBody>
                  <a:tcPr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9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F9C312E9-A8FE-C341-947D-77D8C9E1C1B7}" type="slidenum">
              <a:rPr lang="en-US" smtClean="0"/>
              <a:t>17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2EDA916-A3AB-8246-BCF3-DC311F4D2360}"/>
              </a:ext>
            </a:extLst>
          </p:cNvPr>
          <p:cNvSpPr/>
          <p:nvPr/>
        </p:nvSpPr>
        <p:spPr>
          <a:xfrm>
            <a:off x="4003552" y="5058803"/>
            <a:ext cx="428341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i="1" dirty="0"/>
              <a:t>Some articulators and places of articulation (underlined)</a:t>
            </a:r>
          </a:p>
        </p:txBody>
      </p:sp>
    </p:spTree>
    <p:extLst>
      <p:ext uri="{BB962C8B-B14F-4D97-AF65-F5344CB8AC3E}">
        <p14:creationId xmlns:p14="http://schemas.microsoft.com/office/powerpoint/2010/main" val="7638410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d_bilabial_plosive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85987" y="0"/>
            <a:ext cx="5692463" cy="569246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359368" y="5754712"/>
            <a:ext cx="33457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[b]</a:t>
            </a:r>
          </a:p>
          <a:p>
            <a:pPr algn="ctr"/>
            <a:r>
              <a:rPr lang="en-US" sz="2400" dirty="0"/>
              <a:t>voiced bilabial stop</a:t>
            </a:r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F9C312E9-A8FE-C341-947D-77D8C9E1C1B7}" type="slidenum">
              <a:rPr lang="en-US" smtClean="0"/>
              <a:t>18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7671B7-58A6-CB41-A9E5-8B54C697B1D7}"/>
              </a:ext>
            </a:extLst>
          </p:cNvPr>
          <p:cNvSpPr txBox="1"/>
          <p:nvPr/>
        </p:nvSpPr>
        <p:spPr>
          <a:xfrm>
            <a:off x="242887" y="413857"/>
            <a:ext cx="2071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5"/>
              </a:rPr>
              <a:t>Seeing speech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4384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320295" y="5692463"/>
            <a:ext cx="45465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[v]</a:t>
            </a:r>
          </a:p>
          <a:p>
            <a:pPr algn="ctr"/>
            <a:r>
              <a:rPr lang="en-US" sz="2400" dirty="0"/>
              <a:t>voiced labiodental fricative</a:t>
            </a:r>
          </a:p>
        </p:txBody>
      </p:sp>
      <p:pic>
        <p:nvPicPr>
          <p:cNvPr id="2" name="vd_labiodental_fricative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44686" y="0"/>
            <a:ext cx="5551364" cy="5551364"/>
          </a:xfrm>
          <a:prstGeom prst="rect">
            <a:avLst/>
          </a:prstGeom>
        </p:spPr>
      </p:pic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F9C312E9-A8FE-C341-947D-77D8C9E1C1B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311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Today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288"/>
            <a:ext cx="8229600" cy="5132864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sz="2800" dirty="0"/>
              <a:t>Classes of speech sounds 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(see O&amp;A 2.3)</a:t>
            </a:r>
          </a:p>
          <a:p>
            <a:pPr lvl="1"/>
            <a:r>
              <a:rPr lang="en-US" sz="2400" dirty="0"/>
              <a:t>Consonants vs. vowels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Describing consonants</a:t>
            </a:r>
            <a:endParaRPr lang="en-US" sz="1800" dirty="0"/>
          </a:p>
          <a:p>
            <a:pPr lvl="1"/>
            <a:r>
              <a:rPr lang="en-US" sz="2400" dirty="0"/>
              <a:t>Voicing</a:t>
            </a:r>
            <a:r>
              <a:rPr lang="en-US" dirty="0"/>
              <a:t> 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(see O&amp;A 2.2.3)</a:t>
            </a:r>
            <a:r>
              <a:rPr lang="en-US" sz="2000" dirty="0"/>
              <a:t> </a:t>
            </a:r>
            <a:endParaRPr lang="en-US" dirty="0"/>
          </a:p>
          <a:p>
            <a:pPr lvl="1"/>
            <a:r>
              <a:rPr lang="en-US" sz="2400" dirty="0"/>
              <a:t>Place of articulation 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(see O&amp;A 2.4)</a:t>
            </a:r>
            <a:endParaRPr lang="en-US" sz="2000" dirty="0"/>
          </a:p>
          <a:p>
            <a:pPr lvl="1"/>
            <a:r>
              <a:rPr lang="en-US" sz="2400" dirty="0"/>
              <a:t>Manner of articulation 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(see O&amp;A 2.5)</a:t>
            </a:r>
            <a:endParaRPr lang="en-US" sz="2000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13555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320295" y="5692463"/>
            <a:ext cx="45465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[</a:t>
            </a:r>
            <a:r>
              <a:rPr lang="en-US" sz="3600" dirty="0" err="1"/>
              <a:t>θ</a:t>
            </a:r>
            <a:r>
              <a:rPr lang="en-US" sz="3600" dirty="0"/>
              <a:t>]</a:t>
            </a:r>
          </a:p>
          <a:p>
            <a:pPr algn="ctr"/>
            <a:r>
              <a:rPr lang="en-US" sz="2400" dirty="0"/>
              <a:t>voiceless (inter)dental fricative</a:t>
            </a:r>
          </a:p>
        </p:txBody>
      </p:sp>
      <p:pic>
        <p:nvPicPr>
          <p:cNvPr id="3" name="vl_dental_fricative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78122" y="27916"/>
            <a:ext cx="5507092" cy="5507092"/>
          </a:xfrm>
          <a:prstGeom prst="rect">
            <a:avLst/>
          </a:prstGeom>
        </p:spPr>
      </p:pic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F9C312E9-A8FE-C341-947D-77D8C9E1C1B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981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rgbClr val="00B050"/>
                </a:solidFill>
              </a:rPr>
              <a:t>Dimension 3: Manner of articulation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287"/>
            <a:ext cx="8229600" cy="5198084"/>
          </a:xfrm>
        </p:spPr>
        <p:txBody>
          <a:bodyPr>
            <a:normAutofit/>
          </a:bodyPr>
          <a:lstStyle/>
          <a:p>
            <a:r>
              <a:rPr lang="en-US" sz="2800" dirty="0"/>
              <a:t>How the consonant is produced:</a:t>
            </a:r>
          </a:p>
          <a:p>
            <a:pPr lvl="1"/>
            <a:r>
              <a:rPr lang="en-US" sz="2400" dirty="0"/>
              <a:t>degree or nature of the constriction</a:t>
            </a:r>
          </a:p>
          <a:p>
            <a:pPr lvl="1"/>
            <a:r>
              <a:rPr lang="en-US" sz="2400" dirty="0"/>
              <a:t>the type/shape of </a:t>
            </a:r>
            <a:r>
              <a:rPr lang="en-US" sz="2400" dirty="0">
                <a:solidFill>
                  <a:srgbClr val="00B050"/>
                </a:solidFill>
              </a:rPr>
              <a:t>resonator</a:t>
            </a:r>
          </a:p>
        </p:txBody>
      </p:sp>
      <p:sp>
        <p:nvSpPr>
          <p:cNvPr id="10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F9C312E9-A8FE-C341-947D-77D8C9E1C1B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1805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rgbClr val="00B050"/>
                </a:solidFill>
              </a:rPr>
              <a:t>Dimension 3: Manner of articulation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287"/>
            <a:ext cx="8229600" cy="5248033"/>
          </a:xfrm>
        </p:spPr>
        <p:txBody>
          <a:bodyPr>
            <a:normAutofit/>
          </a:bodyPr>
          <a:lstStyle/>
          <a:p>
            <a:pPr marL="514350" indent="-457200"/>
            <a:r>
              <a:rPr lang="en-US" sz="2800" dirty="0"/>
              <a:t>Different ways of producing a consonant:</a:t>
            </a:r>
          </a:p>
          <a:p>
            <a:pPr marL="914400" lvl="1" indent="-457200"/>
            <a:r>
              <a:rPr lang="en-US" sz="2400" dirty="0">
                <a:solidFill>
                  <a:srgbClr val="00B050"/>
                </a:solidFill>
              </a:rPr>
              <a:t>Stops: </a:t>
            </a:r>
            <a:r>
              <a:rPr lang="en-US" sz="2400" dirty="0">
                <a:solidFill>
                  <a:srgbClr val="000000"/>
                </a:solidFill>
              </a:rPr>
              <a:t>Stopping airflow: </a:t>
            </a:r>
            <a:r>
              <a:rPr lang="en-US" sz="2400" dirty="0">
                <a:solidFill>
                  <a:srgbClr val="000000"/>
                </a:solidFill>
                <a:latin typeface="Charis SIL"/>
                <a:cs typeface="Charis SIL"/>
              </a:rPr>
              <a:t>[p b t d k </a:t>
            </a:r>
            <a:r>
              <a:rPr lang="en-US" sz="2400" dirty="0" err="1">
                <a:solidFill>
                  <a:srgbClr val="000000"/>
                </a:solidFill>
                <a:latin typeface="Charis SIL"/>
                <a:cs typeface="Charis SIL"/>
              </a:rPr>
              <a:t>ɡ</a:t>
            </a:r>
            <a:r>
              <a:rPr lang="en-US" sz="2400" dirty="0">
                <a:solidFill>
                  <a:srgbClr val="000000"/>
                </a:solidFill>
                <a:latin typeface="Charis SIL"/>
                <a:cs typeface="Charis SIL"/>
              </a:rPr>
              <a:t>]</a:t>
            </a:r>
          </a:p>
          <a:p>
            <a:pPr marL="914400" lvl="1" indent="-457200"/>
            <a:r>
              <a:rPr lang="en-US" sz="2400" dirty="0">
                <a:solidFill>
                  <a:srgbClr val="00B050"/>
                </a:solidFill>
              </a:rPr>
              <a:t>Fricatives: </a:t>
            </a:r>
            <a:r>
              <a:rPr lang="en-US" sz="2400" dirty="0">
                <a:solidFill>
                  <a:srgbClr val="000000"/>
                </a:solidFill>
              </a:rPr>
              <a:t>Constricting airflow to create turbulent noise </a:t>
            </a:r>
            <a:r>
              <a:rPr lang="en-US" sz="2400" dirty="0">
                <a:solidFill>
                  <a:srgbClr val="000000"/>
                </a:solidFill>
                <a:latin typeface="Charis SIL"/>
                <a:cs typeface="Charis SIL"/>
              </a:rPr>
              <a:t>[f v </a:t>
            </a:r>
            <a:r>
              <a:rPr lang="en-US" sz="2400" dirty="0" err="1">
                <a:solidFill>
                  <a:srgbClr val="000000"/>
                </a:solidFill>
                <a:latin typeface="Charis SIL"/>
                <a:cs typeface="Charis SIL"/>
              </a:rPr>
              <a:t>θ</a:t>
            </a:r>
            <a:r>
              <a:rPr lang="en-US" sz="2400" dirty="0">
                <a:solidFill>
                  <a:srgbClr val="000000"/>
                </a:solidFill>
                <a:latin typeface="Charis SIL"/>
                <a:cs typeface="Charis SIL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haris SIL"/>
                <a:cs typeface="Charis SIL"/>
              </a:rPr>
              <a:t>ð</a:t>
            </a:r>
            <a:r>
              <a:rPr lang="en-US" sz="2400" dirty="0">
                <a:solidFill>
                  <a:srgbClr val="000000"/>
                </a:solidFill>
                <a:latin typeface="Charis SIL"/>
                <a:cs typeface="Charis SIL"/>
              </a:rPr>
              <a:t> s z </a:t>
            </a:r>
            <a:r>
              <a:rPr lang="en-US" sz="2400" dirty="0" err="1">
                <a:solidFill>
                  <a:srgbClr val="000000"/>
                </a:solidFill>
                <a:latin typeface="Charis SIL"/>
                <a:cs typeface="Charis SIL"/>
              </a:rPr>
              <a:t>ʃ</a:t>
            </a:r>
            <a:r>
              <a:rPr lang="en-US" sz="2400" dirty="0">
                <a:solidFill>
                  <a:srgbClr val="000000"/>
                </a:solidFill>
                <a:latin typeface="Charis SIL"/>
                <a:cs typeface="Charis SIL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haris SIL"/>
                <a:cs typeface="Charis SIL"/>
              </a:rPr>
              <a:t>ʒ</a:t>
            </a:r>
            <a:r>
              <a:rPr lang="en-US" sz="2400" dirty="0">
                <a:solidFill>
                  <a:srgbClr val="000000"/>
                </a:solidFill>
                <a:latin typeface="Charis SIL"/>
                <a:cs typeface="Charis SIL"/>
              </a:rPr>
              <a:t> h]</a:t>
            </a:r>
          </a:p>
          <a:p>
            <a:pPr marL="914400" lvl="1" indent="-457200"/>
            <a:r>
              <a:rPr lang="en-US" sz="2400" dirty="0">
                <a:solidFill>
                  <a:srgbClr val="00B050"/>
                </a:solidFill>
              </a:rPr>
              <a:t>Nasals: </a:t>
            </a:r>
            <a:r>
              <a:rPr lang="en-US" sz="2400" dirty="0">
                <a:solidFill>
                  <a:srgbClr val="002060"/>
                </a:solidFill>
              </a:rPr>
              <a:t>Diverting airflow to another resonator (nasal cavity) </a:t>
            </a:r>
            <a:r>
              <a:rPr lang="en-US" sz="2400" dirty="0">
                <a:solidFill>
                  <a:srgbClr val="002060"/>
                </a:solidFill>
                <a:latin typeface="Charis SIL"/>
                <a:cs typeface="Charis SIL"/>
              </a:rPr>
              <a:t>[m n </a:t>
            </a:r>
            <a:r>
              <a:rPr lang="en-US" sz="2400" dirty="0" err="1">
                <a:solidFill>
                  <a:srgbClr val="002060"/>
                </a:solidFill>
                <a:latin typeface="Charis SIL"/>
                <a:cs typeface="Charis SIL"/>
              </a:rPr>
              <a:t>ŋ</a:t>
            </a:r>
            <a:r>
              <a:rPr lang="en-US" sz="2400" dirty="0">
                <a:solidFill>
                  <a:srgbClr val="002060"/>
                </a:solidFill>
                <a:latin typeface="Charis SIL"/>
                <a:cs typeface="Charis SIL"/>
              </a:rPr>
              <a:t>]</a:t>
            </a:r>
            <a:endParaRPr lang="en-US" sz="2400" dirty="0">
              <a:solidFill>
                <a:srgbClr val="000000"/>
              </a:solidFill>
              <a:latin typeface="Charis SIL"/>
              <a:cs typeface="Charis SIL"/>
            </a:endParaRPr>
          </a:p>
          <a:p>
            <a:pPr marL="914400" lvl="1" indent="-457200"/>
            <a:r>
              <a:rPr lang="en-US" sz="2400" dirty="0">
                <a:solidFill>
                  <a:srgbClr val="00B050"/>
                </a:solidFill>
              </a:rPr>
              <a:t>Approximants &amp; laterals: </a:t>
            </a:r>
            <a:r>
              <a:rPr lang="en-US" sz="2400" dirty="0">
                <a:solidFill>
                  <a:srgbClr val="002060"/>
                </a:solidFill>
              </a:rPr>
              <a:t>Dramatically changing the oral cavity resonator [</a:t>
            </a:r>
            <a:r>
              <a:rPr lang="en-US" sz="2400" dirty="0" err="1">
                <a:solidFill>
                  <a:srgbClr val="002060"/>
                </a:solidFill>
              </a:rPr>
              <a:t>ɹ</a:t>
            </a:r>
            <a:r>
              <a:rPr lang="en-US" sz="2400" dirty="0">
                <a:solidFill>
                  <a:srgbClr val="002060"/>
                </a:solidFill>
              </a:rPr>
              <a:t>/r/l]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F9C312E9-A8FE-C341-947D-77D8C9E1C1B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351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287"/>
            <a:ext cx="8229600" cy="5198083"/>
          </a:xfrm>
        </p:spPr>
        <p:txBody>
          <a:bodyPr>
            <a:normAutofit/>
          </a:bodyPr>
          <a:lstStyle/>
          <a:p>
            <a:r>
              <a:rPr lang="en-US" sz="2800" dirty="0" err="1"/>
              <a:t>a.k.a</a:t>
            </a:r>
            <a:r>
              <a:rPr lang="en-US" sz="2800" dirty="0"/>
              <a:t> </a:t>
            </a:r>
            <a:r>
              <a:rPr lang="en-US" sz="2800" dirty="0">
                <a:solidFill>
                  <a:srgbClr val="00B050"/>
                </a:solidFill>
              </a:rPr>
              <a:t>plosives</a:t>
            </a:r>
          </a:p>
          <a:p>
            <a:pPr lvl="1"/>
            <a:r>
              <a:rPr lang="en-US" sz="2400" dirty="0"/>
              <a:t>complete constriction, blocked oral airflow, short turbulent release</a:t>
            </a:r>
          </a:p>
          <a:p>
            <a:r>
              <a:rPr lang="en-US" sz="2800" dirty="0"/>
              <a:t>Three stages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400" dirty="0">
                <a:solidFill>
                  <a:srgbClr val="00B050"/>
                </a:solidFill>
              </a:rPr>
              <a:t>approach (= onset)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400" dirty="0">
                <a:solidFill>
                  <a:srgbClr val="00B050"/>
                </a:solidFill>
              </a:rPr>
              <a:t>hold (= closure)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400" dirty="0">
                <a:solidFill>
                  <a:srgbClr val="00B050"/>
                </a:solidFill>
              </a:rPr>
              <a:t>release 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marL="57150" indent="0">
              <a:buNone/>
            </a:pPr>
            <a:endParaRPr lang="en-US" dirty="0"/>
          </a:p>
          <a:p>
            <a:pPr marL="571500" indent="-514350">
              <a:buFont typeface="+mj-lt"/>
              <a:buAutoNum type="arabicPeriod"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3583" y="4239453"/>
            <a:ext cx="5974563" cy="142907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solidFill>
                  <a:srgbClr val="00B050"/>
                </a:solidFill>
              </a:rPr>
              <a:t>Stops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915062" y="6356351"/>
            <a:ext cx="1771737" cy="300962"/>
          </a:xfrm>
        </p:spPr>
        <p:txBody>
          <a:bodyPr/>
          <a:lstStyle/>
          <a:p>
            <a:fld id="{F9C312E9-A8FE-C341-947D-77D8C9E1C1B7}" type="slidenum">
              <a:rPr lang="en-US" smtClean="0"/>
              <a:t>23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416003" y="5495858"/>
            <a:ext cx="39521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[</a:t>
            </a:r>
            <a:r>
              <a:rPr lang="en-US" sz="2800" dirty="0" err="1"/>
              <a:t>ɑ</a:t>
            </a:r>
            <a:r>
              <a:rPr lang="en-US" sz="2800" dirty="0"/>
              <a:t>               b                </a:t>
            </a:r>
            <a:r>
              <a:rPr lang="en-US" sz="2800" dirty="0" err="1"/>
              <a:t>ɑ</a:t>
            </a:r>
            <a:r>
              <a:rPr lang="en-US" sz="2800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1744430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BCA2CF8E-D130-8F4D-9770-AC4D915987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6852" y="1662276"/>
            <a:ext cx="6523616" cy="3801980"/>
          </a:xfrm>
          <a:prstGeom prst="rect">
            <a:avLst/>
          </a:prstGeom>
        </p:spPr>
      </p:pic>
      <p:pic>
        <p:nvPicPr>
          <p:cNvPr id="5" name="dublin9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78127" y="5391150"/>
            <a:ext cx="609600" cy="6096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4E71753-FF89-4944-ACCB-4A0D9DA87A6A}"/>
              </a:ext>
            </a:extLst>
          </p:cNvPr>
          <p:cNvSpPr/>
          <p:nvPr/>
        </p:nvSpPr>
        <p:spPr>
          <a:xfrm>
            <a:off x="2119410" y="3696056"/>
            <a:ext cx="613170" cy="28458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F66D84E-5654-0041-9AF9-2B1C27BEC83D}"/>
              </a:ext>
            </a:extLst>
          </p:cNvPr>
          <p:cNvSpPr/>
          <p:nvPr/>
        </p:nvSpPr>
        <p:spPr>
          <a:xfrm>
            <a:off x="3344206" y="3414143"/>
            <a:ext cx="550506" cy="28458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2AE22F8-B05D-A34F-8121-82B0D9840689}"/>
              </a:ext>
            </a:extLst>
          </p:cNvPr>
          <p:cNvSpPr/>
          <p:nvPr/>
        </p:nvSpPr>
        <p:spPr>
          <a:xfrm>
            <a:off x="4788242" y="3469433"/>
            <a:ext cx="680286" cy="28458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640B91A-5786-5C4A-B994-43F1579A35B2}"/>
              </a:ext>
            </a:extLst>
          </p:cNvPr>
          <p:cNvSpPr/>
          <p:nvPr/>
        </p:nvSpPr>
        <p:spPr>
          <a:xfrm>
            <a:off x="4391465" y="3851988"/>
            <a:ext cx="712380" cy="28458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261C262-F030-DC43-A135-C3B663C87A7F}"/>
              </a:ext>
            </a:extLst>
          </p:cNvPr>
          <p:cNvSpPr/>
          <p:nvPr/>
        </p:nvSpPr>
        <p:spPr>
          <a:xfrm>
            <a:off x="6172844" y="3485030"/>
            <a:ext cx="712380" cy="28458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EB5475F-9D0F-3045-BF92-2E19FB2A462E}"/>
              </a:ext>
            </a:extLst>
          </p:cNvPr>
          <p:cNvSpPr/>
          <p:nvPr/>
        </p:nvSpPr>
        <p:spPr>
          <a:xfrm>
            <a:off x="7080402" y="3420974"/>
            <a:ext cx="810066" cy="28458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8A62AD5-240B-9A4B-A261-53995BCA7500}"/>
              </a:ext>
            </a:extLst>
          </p:cNvPr>
          <p:cNvSpPr txBox="1"/>
          <p:nvPr/>
        </p:nvSpPr>
        <p:spPr>
          <a:xfrm rot="16200000">
            <a:off x="550322" y="2646140"/>
            <a:ext cx="78098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Amplitude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AEAB574-B20D-BF4F-89F2-26A18DECE513}"/>
              </a:ext>
            </a:extLst>
          </p:cNvPr>
          <p:cNvSpPr txBox="1"/>
          <p:nvPr/>
        </p:nvSpPr>
        <p:spPr>
          <a:xfrm rot="16200000">
            <a:off x="561543" y="4471391"/>
            <a:ext cx="75854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Frequency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8212AB2-31CA-684E-AC85-ABD190EAD756}"/>
              </a:ext>
            </a:extLst>
          </p:cNvPr>
          <p:cNvSpPr txBox="1"/>
          <p:nvPr/>
        </p:nvSpPr>
        <p:spPr>
          <a:xfrm>
            <a:off x="4230954" y="5615168"/>
            <a:ext cx="81624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&gt;&gt; Time &gt;&gt; 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FD3BE1E-3CF6-3940-9BE9-9F0B2012900A}"/>
              </a:ext>
            </a:extLst>
          </p:cNvPr>
          <p:cNvSpPr/>
          <p:nvPr/>
        </p:nvSpPr>
        <p:spPr>
          <a:xfrm>
            <a:off x="5398324" y="3447903"/>
            <a:ext cx="811763" cy="28458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D2F22CE-2C42-C847-AF5D-CC285FBD1F32}"/>
              </a:ext>
            </a:extLst>
          </p:cNvPr>
          <p:cNvSpPr/>
          <p:nvPr/>
        </p:nvSpPr>
        <p:spPr>
          <a:xfrm>
            <a:off x="7076685" y="3420974"/>
            <a:ext cx="811763" cy="28458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1D92423-64E7-B347-8961-DEE57773075A}"/>
              </a:ext>
            </a:extLst>
          </p:cNvPr>
          <p:cNvSpPr/>
          <p:nvPr/>
        </p:nvSpPr>
        <p:spPr>
          <a:xfrm>
            <a:off x="4722503" y="3414143"/>
            <a:ext cx="811763" cy="28458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C55C5E8-521B-434D-9023-24C4BD8E52FC}"/>
              </a:ext>
            </a:extLst>
          </p:cNvPr>
          <p:cNvSpPr/>
          <p:nvPr/>
        </p:nvSpPr>
        <p:spPr>
          <a:xfrm>
            <a:off x="6060047" y="3447903"/>
            <a:ext cx="811763" cy="28458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63ADA14-977C-1E46-9F49-FB28CF99678B}"/>
              </a:ext>
            </a:extLst>
          </p:cNvPr>
          <p:cNvSpPr/>
          <p:nvPr/>
        </p:nvSpPr>
        <p:spPr>
          <a:xfrm>
            <a:off x="1156098" y="2998309"/>
            <a:ext cx="811763" cy="28458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vowel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5AD10AA-0D0F-FE4A-8ACA-C3F89A976939}"/>
              </a:ext>
            </a:extLst>
          </p:cNvPr>
          <p:cNvSpPr/>
          <p:nvPr/>
        </p:nvSpPr>
        <p:spPr>
          <a:xfrm>
            <a:off x="1404910" y="3376127"/>
            <a:ext cx="6483538" cy="28458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A" dirty="0">
                <a:solidFill>
                  <a:srgbClr val="C00000"/>
                </a:solidFill>
              </a:rPr>
              <a:t>    </a:t>
            </a:r>
            <a:r>
              <a:rPr lang="en-CA" dirty="0" err="1">
                <a:solidFill>
                  <a:srgbClr val="C00000"/>
                </a:solidFill>
              </a:rPr>
              <a:t>ɪ</a:t>
            </a:r>
            <a:r>
              <a:rPr lang="en-CA" dirty="0">
                <a:solidFill>
                  <a:srgbClr val="C00000"/>
                </a:solidFill>
              </a:rPr>
              <a:t> t  s  v </a:t>
            </a:r>
            <a:r>
              <a:rPr lang="en-CA" dirty="0" err="1">
                <a:solidFill>
                  <a:srgbClr val="C00000"/>
                </a:solidFill>
              </a:rPr>
              <a:t>ɛ</a:t>
            </a:r>
            <a:r>
              <a:rPr lang="en-CA" dirty="0">
                <a:solidFill>
                  <a:srgbClr val="C00000"/>
                </a:solidFill>
              </a:rPr>
              <a:t>  </a:t>
            </a:r>
            <a:r>
              <a:rPr lang="en-CA" dirty="0" err="1">
                <a:solidFill>
                  <a:srgbClr val="C00000"/>
                </a:solidFill>
              </a:rPr>
              <a:t>ɹ</a:t>
            </a:r>
            <a:r>
              <a:rPr lang="en-CA" dirty="0">
                <a:solidFill>
                  <a:srgbClr val="C00000"/>
                </a:solidFill>
              </a:rPr>
              <a:t> </a:t>
            </a:r>
            <a:r>
              <a:rPr lang="en-CA" dirty="0" err="1">
                <a:solidFill>
                  <a:srgbClr val="C00000"/>
                </a:solidFill>
              </a:rPr>
              <a:t>i</a:t>
            </a:r>
            <a:r>
              <a:rPr lang="en-CA" dirty="0">
                <a:solidFill>
                  <a:srgbClr val="C00000"/>
                </a:solidFill>
              </a:rPr>
              <a:t>   s    </a:t>
            </a:r>
            <a:r>
              <a:rPr lang="en-CA" dirty="0" err="1">
                <a:solidFill>
                  <a:srgbClr val="C00000"/>
                </a:solidFill>
              </a:rPr>
              <a:t>ɛ</a:t>
            </a:r>
            <a:r>
              <a:rPr lang="en-CA" dirty="0">
                <a:solidFill>
                  <a:srgbClr val="C00000"/>
                </a:solidFill>
              </a:rPr>
              <a:t>  </a:t>
            </a:r>
            <a:r>
              <a:rPr lang="en-CA" dirty="0" err="1">
                <a:solidFill>
                  <a:srgbClr val="C00000"/>
                </a:solidFill>
              </a:rPr>
              <a:t>ntɹ</a:t>
            </a:r>
            <a:r>
              <a:rPr lang="en-CA" dirty="0">
                <a:solidFill>
                  <a:srgbClr val="C00000"/>
                </a:solidFill>
              </a:rPr>
              <a:t>   l̩ </a:t>
            </a:r>
            <a:r>
              <a:rPr lang="en-CA" dirty="0" err="1">
                <a:solidFill>
                  <a:srgbClr val="C00000"/>
                </a:solidFill>
              </a:rPr>
              <a:t>æn</a:t>
            </a:r>
            <a:r>
              <a:rPr lang="en-CA" dirty="0">
                <a:solidFill>
                  <a:srgbClr val="C00000"/>
                </a:solidFill>
              </a:rPr>
              <a:t> </a:t>
            </a:r>
            <a:r>
              <a:rPr lang="en-CA" dirty="0" err="1">
                <a:solidFill>
                  <a:srgbClr val="C00000"/>
                </a:solidFill>
              </a:rPr>
              <a:t>ðiə</a:t>
            </a:r>
            <a:r>
              <a:rPr lang="en-CA" dirty="0">
                <a:solidFill>
                  <a:srgbClr val="C00000"/>
                </a:solidFill>
              </a:rPr>
              <a:t>  </a:t>
            </a:r>
            <a:r>
              <a:rPr lang="en-CA" dirty="0" err="1">
                <a:solidFill>
                  <a:srgbClr val="C00000"/>
                </a:solidFill>
              </a:rPr>
              <a:t>p</a:t>
            </a:r>
            <a:r>
              <a:rPr lang="en-CA" baseline="30000" dirty="0" err="1">
                <a:solidFill>
                  <a:srgbClr val="C00000"/>
                </a:solidFill>
              </a:rPr>
              <a:t>h</a:t>
            </a:r>
            <a:r>
              <a:rPr lang="en-CA" dirty="0">
                <a:solidFill>
                  <a:srgbClr val="C00000"/>
                </a:solidFill>
              </a:rPr>
              <a:t>    </a:t>
            </a:r>
            <a:r>
              <a:rPr lang="en-CA" dirty="0" err="1">
                <a:solidFill>
                  <a:srgbClr val="C00000"/>
                </a:solidFill>
              </a:rPr>
              <a:t>ɑɹtmənts</a:t>
            </a:r>
            <a:r>
              <a:rPr lang="en-CA" dirty="0">
                <a:solidFill>
                  <a:srgbClr val="C00000"/>
                </a:solidFill>
              </a:rPr>
              <a:t>  </a:t>
            </a:r>
            <a:r>
              <a:rPr lang="en-CA" dirty="0" err="1">
                <a:solidFill>
                  <a:srgbClr val="C00000"/>
                </a:solidFill>
              </a:rPr>
              <a:t>ɹ</a:t>
            </a:r>
            <a:r>
              <a:rPr lang="en-CA" dirty="0">
                <a:solidFill>
                  <a:srgbClr val="C00000"/>
                </a:solidFill>
              </a:rPr>
              <a:t> </a:t>
            </a:r>
            <a:r>
              <a:rPr lang="en-CA" dirty="0" err="1">
                <a:solidFill>
                  <a:srgbClr val="C00000"/>
                </a:solidFill>
              </a:rPr>
              <a:t>i</a:t>
            </a:r>
            <a:r>
              <a:rPr lang="en-CA" dirty="0">
                <a:solidFill>
                  <a:srgbClr val="C00000"/>
                </a:solidFill>
              </a:rPr>
              <a:t>   l </a:t>
            </a:r>
            <a:r>
              <a:rPr lang="en-CA" dirty="0" err="1">
                <a:solidFill>
                  <a:srgbClr val="C00000"/>
                </a:solidFill>
              </a:rPr>
              <a:t>i</a:t>
            </a:r>
            <a:r>
              <a:rPr lang="en-CA" dirty="0">
                <a:solidFill>
                  <a:srgbClr val="C00000"/>
                </a:solidFill>
              </a:rPr>
              <a:t>  n   </a:t>
            </a:r>
            <a:r>
              <a:rPr lang="en-CA" dirty="0" err="1">
                <a:solidFill>
                  <a:srgbClr val="C00000"/>
                </a:solidFill>
              </a:rPr>
              <a:t>aj</a:t>
            </a:r>
            <a:r>
              <a:rPr lang="en-CA" dirty="0">
                <a:solidFill>
                  <a:srgbClr val="C00000"/>
                </a:solidFill>
              </a:rPr>
              <a:t>      s </a:t>
            </a:r>
            <a:endParaRPr 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4191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6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solidFill>
                  <a:srgbClr val="00B050"/>
                </a:solidFill>
              </a:rPr>
              <a:t>Stops</a:t>
            </a:r>
            <a:endParaRPr lang="en-US" dirty="0">
              <a:solidFill>
                <a:srgbClr val="00B050"/>
              </a:solidFill>
            </a:endParaRPr>
          </a:p>
        </p:txBody>
      </p:sp>
      <p:pic>
        <p:nvPicPr>
          <p:cNvPr id="4" name="Picture 3" descr="IPA_chart_(C)2005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30" b="68677"/>
          <a:stretch/>
        </p:blipFill>
        <p:spPr>
          <a:xfrm>
            <a:off x="-435369" y="1850229"/>
            <a:ext cx="10311121" cy="333514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57200" y="2396519"/>
            <a:ext cx="8686800" cy="329278"/>
          </a:xfrm>
          <a:prstGeom prst="rect">
            <a:avLst/>
          </a:prstGeom>
          <a:noFill/>
          <a:ln w="19050" cmpd="sng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F9C312E9-A8FE-C341-947D-77D8C9E1C1B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7314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solidFill>
                  <a:srgbClr val="00B050"/>
                </a:solidFill>
              </a:rPr>
              <a:t>Aspiration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Voiceless stops in English are often </a:t>
            </a:r>
            <a:r>
              <a:rPr lang="en-US" sz="2800" dirty="0">
                <a:solidFill>
                  <a:srgbClr val="00B050"/>
                </a:solidFill>
              </a:rPr>
              <a:t>aspirated</a:t>
            </a:r>
            <a:r>
              <a:rPr lang="en-US" sz="2800" dirty="0"/>
              <a:t>*</a:t>
            </a:r>
          </a:p>
          <a:p>
            <a:pPr lvl="1"/>
            <a:r>
              <a:rPr lang="en-US" sz="2400" dirty="0"/>
              <a:t>Release of stop closure </a:t>
            </a:r>
            <a:r>
              <a:rPr lang="en-US" sz="2400" i="1" dirty="0"/>
              <a:t>followed by </a:t>
            </a:r>
            <a:r>
              <a:rPr lang="en-US" sz="2400" dirty="0"/>
              <a:t>burst of air</a:t>
            </a:r>
          </a:p>
          <a:p>
            <a:endParaRPr lang="en-US" sz="2800" dirty="0"/>
          </a:p>
          <a:p>
            <a:r>
              <a:rPr lang="en-US" sz="2800" dirty="0"/>
              <a:t>Aspiration transcribed with superscript “h”</a:t>
            </a:r>
          </a:p>
          <a:p>
            <a:r>
              <a:rPr lang="en-US" sz="2800" dirty="0">
                <a:latin typeface="Charis SIL"/>
                <a:cs typeface="Charis SIL"/>
              </a:rPr>
              <a:t> [</a:t>
            </a:r>
            <a:r>
              <a:rPr lang="en-US" sz="2800" dirty="0" err="1">
                <a:latin typeface="Charis SIL"/>
                <a:cs typeface="Charis SIL"/>
              </a:rPr>
              <a:t>p</a:t>
            </a:r>
            <a:r>
              <a:rPr lang="en-US" sz="2800" baseline="30000" dirty="0" err="1">
                <a:latin typeface="Charis SIL"/>
                <a:cs typeface="Charis SIL"/>
              </a:rPr>
              <a:t>h</a:t>
            </a:r>
            <a:r>
              <a:rPr lang="en-US" sz="2800" dirty="0">
                <a:latin typeface="Charis SIL"/>
                <a:cs typeface="Charis SIL"/>
              </a:rPr>
              <a:t>], [</a:t>
            </a:r>
            <a:r>
              <a:rPr lang="en-US" sz="2800" dirty="0" err="1">
                <a:latin typeface="Charis SIL"/>
                <a:cs typeface="Charis SIL"/>
              </a:rPr>
              <a:t>t</a:t>
            </a:r>
            <a:r>
              <a:rPr lang="en-US" sz="2800" baseline="30000" dirty="0" err="1">
                <a:latin typeface="Charis SIL"/>
                <a:cs typeface="Charis SIL"/>
              </a:rPr>
              <a:t>h</a:t>
            </a:r>
            <a:r>
              <a:rPr lang="en-US" sz="2800" dirty="0">
                <a:latin typeface="Charis SIL"/>
                <a:cs typeface="Charis SIL"/>
              </a:rPr>
              <a:t>], [</a:t>
            </a:r>
            <a:r>
              <a:rPr lang="en-US" sz="2800" dirty="0" err="1">
                <a:latin typeface="Charis SIL"/>
                <a:cs typeface="Charis SIL"/>
              </a:rPr>
              <a:t>k</a:t>
            </a:r>
            <a:r>
              <a:rPr lang="en-US" sz="2800" baseline="30000" dirty="0" err="1">
                <a:latin typeface="Charis SIL"/>
                <a:cs typeface="Charis SIL"/>
              </a:rPr>
              <a:t>h</a:t>
            </a:r>
            <a:r>
              <a:rPr lang="en-US" sz="2800" dirty="0">
                <a:latin typeface="Charis SIL"/>
                <a:cs typeface="Charis SIL"/>
              </a:rPr>
              <a:t>] </a:t>
            </a:r>
            <a:r>
              <a:rPr lang="en-US" sz="2800" dirty="0"/>
              <a:t>(</a:t>
            </a:r>
            <a:r>
              <a:rPr lang="en-US" sz="2800" i="1" dirty="0"/>
              <a:t>pin</a:t>
            </a:r>
            <a:r>
              <a:rPr lang="en-US" sz="2800" dirty="0"/>
              <a:t>, </a:t>
            </a:r>
            <a:r>
              <a:rPr lang="en-US" sz="2800" i="1" dirty="0"/>
              <a:t>tin</a:t>
            </a:r>
            <a:r>
              <a:rPr lang="en-US" sz="2800" dirty="0"/>
              <a:t>, </a:t>
            </a:r>
            <a:r>
              <a:rPr lang="en-US" sz="2800" i="1" dirty="0"/>
              <a:t>kiss</a:t>
            </a:r>
            <a:r>
              <a:rPr lang="en-US" sz="2800" dirty="0"/>
              <a:t>)</a:t>
            </a:r>
          </a:p>
          <a:p>
            <a:pPr lvl="1"/>
            <a:r>
              <a:rPr lang="en-US" sz="2400" dirty="0"/>
              <a:t>versus: </a:t>
            </a:r>
            <a:r>
              <a:rPr lang="en-US" sz="2400" dirty="0">
                <a:latin typeface="Charis SIL"/>
                <a:cs typeface="Charis SIL"/>
              </a:rPr>
              <a:t>[p], [t], [k] </a:t>
            </a:r>
            <a:r>
              <a:rPr lang="en-US" sz="2400" dirty="0"/>
              <a:t>(</a:t>
            </a:r>
            <a:r>
              <a:rPr lang="en-US" sz="2400" i="1" dirty="0"/>
              <a:t>spin</a:t>
            </a:r>
            <a:r>
              <a:rPr lang="en-US" sz="2400" dirty="0"/>
              <a:t>, </a:t>
            </a:r>
            <a:r>
              <a:rPr lang="en-US" sz="2400" i="1" dirty="0"/>
              <a:t>stick,</a:t>
            </a:r>
            <a:r>
              <a:rPr lang="en-US" sz="2400" dirty="0"/>
              <a:t> </a:t>
            </a:r>
            <a:r>
              <a:rPr lang="en-US" sz="2400" i="1" dirty="0"/>
              <a:t>ski</a:t>
            </a:r>
            <a:r>
              <a:rPr lang="en-US" sz="2400" dirty="0"/>
              <a:t>)</a:t>
            </a:r>
            <a:endParaRPr lang="en-US" sz="2400" i="1" dirty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57200" y="5963588"/>
            <a:ext cx="5698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 we’ll come back to what “often” means in Phonology unit</a:t>
            </a:r>
          </a:p>
        </p:txBody>
      </p:sp>
    </p:spTree>
    <p:extLst>
      <p:ext uri="{BB962C8B-B14F-4D97-AF65-F5344CB8AC3E}">
        <p14:creationId xmlns:p14="http://schemas.microsoft.com/office/powerpoint/2010/main" val="403488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287"/>
            <a:ext cx="8229600" cy="5169633"/>
          </a:xfrm>
        </p:spPr>
        <p:txBody>
          <a:bodyPr/>
          <a:lstStyle/>
          <a:p>
            <a:r>
              <a:rPr lang="en-US" sz="2800" dirty="0"/>
              <a:t>Narrow constriction + high air volume velocity &gt; turbulent airflow, which we perceive as noise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solidFill>
                  <a:srgbClr val="00B050"/>
                </a:solidFill>
              </a:rPr>
              <a:t>Fricatives</a:t>
            </a:r>
            <a:endParaRPr lang="en-US" dirty="0">
              <a:solidFill>
                <a:srgbClr val="00B050"/>
              </a:solidFill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1589363" y="3107550"/>
            <a:ext cx="5483063" cy="1720951"/>
            <a:chOff x="3203737" y="3444638"/>
            <a:chExt cx="5483063" cy="1720951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/>
            <a:srcRect l="23792"/>
            <a:stretch/>
          </p:blipFill>
          <p:spPr>
            <a:xfrm>
              <a:off x="3203737" y="3444638"/>
              <a:ext cx="5483063" cy="1720951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4444825" y="4141496"/>
              <a:ext cx="3021850" cy="620503"/>
            </a:xfrm>
            <a:prstGeom prst="rect">
              <a:avLst/>
            </a:prstGeom>
            <a:solidFill>
              <a:srgbClr val="FFFFFF"/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Connector 6"/>
            <p:cNvCxnSpPr/>
            <p:nvPr/>
          </p:nvCxnSpPr>
          <p:spPr>
            <a:xfrm>
              <a:off x="4444825" y="4141496"/>
              <a:ext cx="591680" cy="144303"/>
            </a:xfrm>
            <a:prstGeom prst="line">
              <a:avLst/>
            </a:prstGeom>
            <a:ln w="3810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 flipV="1">
              <a:off x="4473687" y="4516684"/>
              <a:ext cx="562818" cy="245315"/>
            </a:xfrm>
            <a:prstGeom prst="line">
              <a:avLst/>
            </a:prstGeom>
            <a:ln w="3810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6889426" y="4141496"/>
              <a:ext cx="562818" cy="144303"/>
            </a:xfrm>
            <a:prstGeom prst="line">
              <a:avLst/>
            </a:prstGeom>
            <a:ln w="3810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 flipV="1">
              <a:off x="6918288" y="4559975"/>
              <a:ext cx="562818" cy="202024"/>
            </a:xfrm>
            <a:prstGeom prst="line">
              <a:avLst/>
            </a:prstGeom>
            <a:ln w="3810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5036505" y="4285799"/>
              <a:ext cx="1852921" cy="0"/>
            </a:xfrm>
            <a:prstGeom prst="line">
              <a:avLst/>
            </a:prstGeom>
            <a:ln w="3810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 flipV="1">
              <a:off x="5036505" y="4516684"/>
              <a:ext cx="1881784" cy="43292"/>
            </a:xfrm>
            <a:prstGeom prst="line">
              <a:avLst/>
            </a:prstGeom>
            <a:ln w="3810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F9C312E9-A8FE-C341-947D-77D8C9E1C1B7}" type="slidenum">
              <a:rPr lang="en-US" smtClean="0"/>
              <a:t>27</a:t>
            </a:fld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2618538" y="4357269"/>
            <a:ext cx="39521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[</a:t>
            </a:r>
            <a:r>
              <a:rPr lang="en-US" sz="2800" dirty="0" err="1"/>
              <a:t>ɑ</a:t>
            </a:r>
            <a:r>
              <a:rPr lang="en-US" sz="2800" dirty="0"/>
              <a:t>               s                </a:t>
            </a:r>
            <a:r>
              <a:rPr lang="en-US" sz="2800" dirty="0" err="1"/>
              <a:t>ɑ</a:t>
            </a:r>
            <a:r>
              <a:rPr lang="en-US" sz="2800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8217870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BCA2CF8E-D130-8F4D-9770-AC4D915987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6852" y="1662276"/>
            <a:ext cx="6523616" cy="3801980"/>
          </a:xfrm>
          <a:prstGeom prst="rect">
            <a:avLst/>
          </a:prstGeom>
        </p:spPr>
      </p:pic>
      <p:pic>
        <p:nvPicPr>
          <p:cNvPr id="5" name="dublin9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78127" y="5391150"/>
            <a:ext cx="609600" cy="6096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4E71753-FF89-4944-ACCB-4A0D9DA87A6A}"/>
              </a:ext>
            </a:extLst>
          </p:cNvPr>
          <p:cNvSpPr/>
          <p:nvPr/>
        </p:nvSpPr>
        <p:spPr>
          <a:xfrm>
            <a:off x="2119410" y="3696056"/>
            <a:ext cx="613170" cy="28458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F66D84E-5654-0041-9AF9-2B1C27BEC83D}"/>
              </a:ext>
            </a:extLst>
          </p:cNvPr>
          <p:cNvSpPr/>
          <p:nvPr/>
        </p:nvSpPr>
        <p:spPr>
          <a:xfrm>
            <a:off x="3344206" y="3414143"/>
            <a:ext cx="550506" cy="28458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2AE22F8-B05D-A34F-8121-82B0D9840689}"/>
              </a:ext>
            </a:extLst>
          </p:cNvPr>
          <p:cNvSpPr/>
          <p:nvPr/>
        </p:nvSpPr>
        <p:spPr>
          <a:xfrm>
            <a:off x="4788242" y="3469433"/>
            <a:ext cx="680286" cy="28458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640B91A-5786-5C4A-B994-43F1579A35B2}"/>
              </a:ext>
            </a:extLst>
          </p:cNvPr>
          <p:cNvSpPr/>
          <p:nvPr/>
        </p:nvSpPr>
        <p:spPr>
          <a:xfrm>
            <a:off x="4391465" y="3851988"/>
            <a:ext cx="712380" cy="28458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261C262-F030-DC43-A135-C3B663C87A7F}"/>
              </a:ext>
            </a:extLst>
          </p:cNvPr>
          <p:cNvSpPr/>
          <p:nvPr/>
        </p:nvSpPr>
        <p:spPr>
          <a:xfrm>
            <a:off x="6172844" y="3485030"/>
            <a:ext cx="712380" cy="28458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EB5475F-9D0F-3045-BF92-2E19FB2A462E}"/>
              </a:ext>
            </a:extLst>
          </p:cNvPr>
          <p:cNvSpPr/>
          <p:nvPr/>
        </p:nvSpPr>
        <p:spPr>
          <a:xfrm>
            <a:off x="7080402" y="3420974"/>
            <a:ext cx="810066" cy="28458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8A62AD5-240B-9A4B-A261-53995BCA7500}"/>
              </a:ext>
            </a:extLst>
          </p:cNvPr>
          <p:cNvSpPr txBox="1"/>
          <p:nvPr/>
        </p:nvSpPr>
        <p:spPr>
          <a:xfrm rot="16200000">
            <a:off x="550322" y="2646140"/>
            <a:ext cx="78098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Amplitude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AEAB574-B20D-BF4F-89F2-26A18DECE513}"/>
              </a:ext>
            </a:extLst>
          </p:cNvPr>
          <p:cNvSpPr txBox="1"/>
          <p:nvPr/>
        </p:nvSpPr>
        <p:spPr>
          <a:xfrm rot="16200000">
            <a:off x="561543" y="4471391"/>
            <a:ext cx="75854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Frequency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8212AB2-31CA-684E-AC85-ABD190EAD756}"/>
              </a:ext>
            </a:extLst>
          </p:cNvPr>
          <p:cNvSpPr txBox="1"/>
          <p:nvPr/>
        </p:nvSpPr>
        <p:spPr>
          <a:xfrm>
            <a:off x="4230954" y="5615168"/>
            <a:ext cx="81624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&gt;&gt; Time &gt;&gt; 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FD3BE1E-3CF6-3940-9BE9-9F0B2012900A}"/>
              </a:ext>
            </a:extLst>
          </p:cNvPr>
          <p:cNvSpPr/>
          <p:nvPr/>
        </p:nvSpPr>
        <p:spPr>
          <a:xfrm>
            <a:off x="5398324" y="3447903"/>
            <a:ext cx="811763" cy="28458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D2F22CE-2C42-C847-AF5D-CC285FBD1F32}"/>
              </a:ext>
            </a:extLst>
          </p:cNvPr>
          <p:cNvSpPr/>
          <p:nvPr/>
        </p:nvSpPr>
        <p:spPr>
          <a:xfrm>
            <a:off x="7076685" y="3420974"/>
            <a:ext cx="811763" cy="28458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1D92423-64E7-B347-8961-DEE57773075A}"/>
              </a:ext>
            </a:extLst>
          </p:cNvPr>
          <p:cNvSpPr/>
          <p:nvPr/>
        </p:nvSpPr>
        <p:spPr>
          <a:xfrm>
            <a:off x="4722503" y="3414143"/>
            <a:ext cx="811763" cy="28458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C55C5E8-521B-434D-9023-24C4BD8E52FC}"/>
              </a:ext>
            </a:extLst>
          </p:cNvPr>
          <p:cNvSpPr/>
          <p:nvPr/>
        </p:nvSpPr>
        <p:spPr>
          <a:xfrm>
            <a:off x="6060047" y="3447903"/>
            <a:ext cx="811763" cy="28458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63ADA14-977C-1E46-9F49-FB28CF99678B}"/>
              </a:ext>
            </a:extLst>
          </p:cNvPr>
          <p:cNvSpPr/>
          <p:nvPr/>
        </p:nvSpPr>
        <p:spPr>
          <a:xfrm>
            <a:off x="1156098" y="2998309"/>
            <a:ext cx="811763" cy="28458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vowel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5AD10AA-0D0F-FE4A-8ACA-C3F89A976939}"/>
              </a:ext>
            </a:extLst>
          </p:cNvPr>
          <p:cNvSpPr/>
          <p:nvPr/>
        </p:nvSpPr>
        <p:spPr>
          <a:xfrm>
            <a:off x="1404910" y="3376127"/>
            <a:ext cx="6483538" cy="28458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A" dirty="0">
                <a:solidFill>
                  <a:srgbClr val="C00000"/>
                </a:solidFill>
              </a:rPr>
              <a:t>    </a:t>
            </a:r>
            <a:r>
              <a:rPr lang="en-CA" dirty="0" err="1">
                <a:solidFill>
                  <a:srgbClr val="C00000"/>
                </a:solidFill>
              </a:rPr>
              <a:t>ɪ</a:t>
            </a:r>
            <a:r>
              <a:rPr lang="en-CA" dirty="0">
                <a:solidFill>
                  <a:srgbClr val="C00000"/>
                </a:solidFill>
              </a:rPr>
              <a:t> t  s  v </a:t>
            </a:r>
            <a:r>
              <a:rPr lang="en-CA" dirty="0" err="1">
                <a:solidFill>
                  <a:srgbClr val="C00000"/>
                </a:solidFill>
              </a:rPr>
              <a:t>ɛ</a:t>
            </a:r>
            <a:r>
              <a:rPr lang="en-CA" dirty="0">
                <a:solidFill>
                  <a:srgbClr val="C00000"/>
                </a:solidFill>
              </a:rPr>
              <a:t>  </a:t>
            </a:r>
            <a:r>
              <a:rPr lang="en-CA" dirty="0" err="1">
                <a:solidFill>
                  <a:srgbClr val="C00000"/>
                </a:solidFill>
              </a:rPr>
              <a:t>ɹ</a:t>
            </a:r>
            <a:r>
              <a:rPr lang="en-CA" dirty="0">
                <a:solidFill>
                  <a:srgbClr val="C00000"/>
                </a:solidFill>
              </a:rPr>
              <a:t> </a:t>
            </a:r>
            <a:r>
              <a:rPr lang="en-CA" dirty="0" err="1">
                <a:solidFill>
                  <a:srgbClr val="C00000"/>
                </a:solidFill>
              </a:rPr>
              <a:t>i</a:t>
            </a:r>
            <a:r>
              <a:rPr lang="en-CA" dirty="0">
                <a:solidFill>
                  <a:srgbClr val="C00000"/>
                </a:solidFill>
              </a:rPr>
              <a:t>   s    </a:t>
            </a:r>
            <a:r>
              <a:rPr lang="en-CA" dirty="0" err="1">
                <a:solidFill>
                  <a:srgbClr val="C00000"/>
                </a:solidFill>
              </a:rPr>
              <a:t>ɛ</a:t>
            </a:r>
            <a:r>
              <a:rPr lang="en-CA" dirty="0">
                <a:solidFill>
                  <a:srgbClr val="C00000"/>
                </a:solidFill>
              </a:rPr>
              <a:t>  </a:t>
            </a:r>
            <a:r>
              <a:rPr lang="en-CA" dirty="0" err="1">
                <a:solidFill>
                  <a:srgbClr val="C00000"/>
                </a:solidFill>
              </a:rPr>
              <a:t>ntɹ</a:t>
            </a:r>
            <a:r>
              <a:rPr lang="en-CA" dirty="0">
                <a:solidFill>
                  <a:srgbClr val="C00000"/>
                </a:solidFill>
              </a:rPr>
              <a:t>   l̩ </a:t>
            </a:r>
            <a:r>
              <a:rPr lang="en-CA" dirty="0" err="1">
                <a:solidFill>
                  <a:srgbClr val="C00000"/>
                </a:solidFill>
              </a:rPr>
              <a:t>æn</a:t>
            </a:r>
            <a:r>
              <a:rPr lang="en-CA" dirty="0">
                <a:solidFill>
                  <a:srgbClr val="C00000"/>
                </a:solidFill>
              </a:rPr>
              <a:t> </a:t>
            </a:r>
            <a:r>
              <a:rPr lang="en-CA" dirty="0" err="1">
                <a:solidFill>
                  <a:srgbClr val="C00000"/>
                </a:solidFill>
              </a:rPr>
              <a:t>ðiə</a:t>
            </a:r>
            <a:r>
              <a:rPr lang="en-CA" dirty="0">
                <a:solidFill>
                  <a:srgbClr val="C00000"/>
                </a:solidFill>
              </a:rPr>
              <a:t>  </a:t>
            </a:r>
            <a:r>
              <a:rPr lang="en-CA" dirty="0" err="1">
                <a:solidFill>
                  <a:srgbClr val="C00000"/>
                </a:solidFill>
              </a:rPr>
              <a:t>p</a:t>
            </a:r>
            <a:r>
              <a:rPr lang="en-CA" baseline="30000" dirty="0" err="1">
                <a:solidFill>
                  <a:srgbClr val="C00000"/>
                </a:solidFill>
              </a:rPr>
              <a:t>h</a:t>
            </a:r>
            <a:r>
              <a:rPr lang="en-CA" dirty="0">
                <a:solidFill>
                  <a:srgbClr val="C00000"/>
                </a:solidFill>
              </a:rPr>
              <a:t>    </a:t>
            </a:r>
            <a:r>
              <a:rPr lang="en-CA" dirty="0" err="1">
                <a:solidFill>
                  <a:srgbClr val="C00000"/>
                </a:solidFill>
              </a:rPr>
              <a:t>ɑɹtmənts</a:t>
            </a:r>
            <a:r>
              <a:rPr lang="en-CA" dirty="0">
                <a:solidFill>
                  <a:srgbClr val="C00000"/>
                </a:solidFill>
              </a:rPr>
              <a:t>  </a:t>
            </a:r>
            <a:r>
              <a:rPr lang="en-CA" dirty="0" err="1">
                <a:solidFill>
                  <a:srgbClr val="C00000"/>
                </a:solidFill>
              </a:rPr>
              <a:t>ɹ</a:t>
            </a:r>
            <a:r>
              <a:rPr lang="en-CA" dirty="0">
                <a:solidFill>
                  <a:srgbClr val="C00000"/>
                </a:solidFill>
              </a:rPr>
              <a:t> </a:t>
            </a:r>
            <a:r>
              <a:rPr lang="en-CA" dirty="0" err="1">
                <a:solidFill>
                  <a:srgbClr val="C00000"/>
                </a:solidFill>
              </a:rPr>
              <a:t>i</a:t>
            </a:r>
            <a:r>
              <a:rPr lang="en-CA" dirty="0">
                <a:solidFill>
                  <a:srgbClr val="C00000"/>
                </a:solidFill>
              </a:rPr>
              <a:t>   l </a:t>
            </a:r>
            <a:r>
              <a:rPr lang="en-CA" dirty="0" err="1">
                <a:solidFill>
                  <a:srgbClr val="C00000"/>
                </a:solidFill>
              </a:rPr>
              <a:t>i</a:t>
            </a:r>
            <a:r>
              <a:rPr lang="en-CA" dirty="0">
                <a:solidFill>
                  <a:srgbClr val="C00000"/>
                </a:solidFill>
              </a:rPr>
              <a:t>  n   </a:t>
            </a:r>
            <a:r>
              <a:rPr lang="en-CA" dirty="0" err="1">
                <a:solidFill>
                  <a:srgbClr val="C00000"/>
                </a:solidFill>
              </a:rPr>
              <a:t>aj</a:t>
            </a:r>
            <a:r>
              <a:rPr lang="en-CA" dirty="0">
                <a:solidFill>
                  <a:srgbClr val="C00000"/>
                </a:solidFill>
              </a:rPr>
              <a:t>      s </a:t>
            </a:r>
            <a:endParaRPr 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0099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6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solidFill>
                  <a:srgbClr val="00B050"/>
                </a:solidFill>
              </a:rPr>
              <a:t>Fricatives</a:t>
            </a:r>
            <a:endParaRPr lang="en-US" dirty="0">
              <a:solidFill>
                <a:srgbClr val="00B050"/>
              </a:solidFill>
            </a:endParaRPr>
          </a:p>
        </p:txBody>
      </p:sp>
      <p:pic>
        <p:nvPicPr>
          <p:cNvPr id="4" name="Picture 3" descr="IPA_chart_(C)2005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30" b="68677"/>
          <a:stretch/>
        </p:blipFill>
        <p:spPr>
          <a:xfrm>
            <a:off x="-435369" y="1850229"/>
            <a:ext cx="10311121" cy="333514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57200" y="3622059"/>
            <a:ext cx="8686800" cy="329278"/>
          </a:xfrm>
          <a:prstGeom prst="rect">
            <a:avLst/>
          </a:prstGeom>
          <a:noFill/>
          <a:ln w="28575" cmpd="sng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F9C312E9-A8FE-C341-947D-77D8C9E1C1B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0770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BCA2CF8E-D130-8F4D-9770-AC4D915987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6852" y="1662276"/>
            <a:ext cx="6523616" cy="3801980"/>
          </a:xfrm>
          <a:prstGeom prst="rect">
            <a:avLst/>
          </a:prstGeom>
        </p:spPr>
      </p:pic>
      <p:pic>
        <p:nvPicPr>
          <p:cNvPr id="5" name="dublin9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78127" y="5391150"/>
            <a:ext cx="609600" cy="6096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4E71753-FF89-4944-ACCB-4A0D9DA87A6A}"/>
              </a:ext>
            </a:extLst>
          </p:cNvPr>
          <p:cNvSpPr/>
          <p:nvPr/>
        </p:nvSpPr>
        <p:spPr>
          <a:xfrm>
            <a:off x="2119410" y="3696056"/>
            <a:ext cx="613170" cy="28458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F66D84E-5654-0041-9AF9-2B1C27BEC83D}"/>
              </a:ext>
            </a:extLst>
          </p:cNvPr>
          <p:cNvSpPr/>
          <p:nvPr/>
        </p:nvSpPr>
        <p:spPr>
          <a:xfrm>
            <a:off x="3344206" y="3414143"/>
            <a:ext cx="550506" cy="28458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2AE22F8-B05D-A34F-8121-82B0D9840689}"/>
              </a:ext>
            </a:extLst>
          </p:cNvPr>
          <p:cNvSpPr/>
          <p:nvPr/>
        </p:nvSpPr>
        <p:spPr>
          <a:xfrm>
            <a:off x="4788242" y="3469433"/>
            <a:ext cx="680286" cy="28458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640B91A-5786-5C4A-B994-43F1579A35B2}"/>
              </a:ext>
            </a:extLst>
          </p:cNvPr>
          <p:cNvSpPr/>
          <p:nvPr/>
        </p:nvSpPr>
        <p:spPr>
          <a:xfrm>
            <a:off x="4391465" y="3851988"/>
            <a:ext cx="712380" cy="28458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261C262-F030-DC43-A135-C3B663C87A7F}"/>
              </a:ext>
            </a:extLst>
          </p:cNvPr>
          <p:cNvSpPr/>
          <p:nvPr/>
        </p:nvSpPr>
        <p:spPr>
          <a:xfrm>
            <a:off x="6172844" y="3485030"/>
            <a:ext cx="712380" cy="28458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EB5475F-9D0F-3045-BF92-2E19FB2A462E}"/>
              </a:ext>
            </a:extLst>
          </p:cNvPr>
          <p:cNvSpPr/>
          <p:nvPr/>
        </p:nvSpPr>
        <p:spPr>
          <a:xfrm>
            <a:off x="7080402" y="3420974"/>
            <a:ext cx="810066" cy="28458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8A62AD5-240B-9A4B-A261-53995BCA7500}"/>
              </a:ext>
            </a:extLst>
          </p:cNvPr>
          <p:cNvSpPr txBox="1"/>
          <p:nvPr/>
        </p:nvSpPr>
        <p:spPr>
          <a:xfrm rot="16200000">
            <a:off x="550322" y="2646140"/>
            <a:ext cx="78098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Amplitude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AEAB574-B20D-BF4F-89F2-26A18DECE513}"/>
              </a:ext>
            </a:extLst>
          </p:cNvPr>
          <p:cNvSpPr txBox="1"/>
          <p:nvPr/>
        </p:nvSpPr>
        <p:spPr>
          <a:xfrm rot="16200000">
            <a:off x="561543" y="4471391"/>
            <a:ext cx="75854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Frequency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8212AB2-31CA-684E-AC85-ABD190EAD756}"/>
              </a:ext>
            </a:extLst>
          </p:cNvPr>
          <p:cNvSpPr txBox="1"/>
          <p:nvPr/>
        </p:nvSpPr>
        <p:spPr>
          <a:xfrm>
            <a:off x="4230954" y="5615168"/>
            <a:ext cx="81624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&gt;&gt; Time &gt;&gt; 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F92E5A48-6C7E-5546-A2E0-1B4A3887CE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65894"/>
          </a:xfrm>
        </p:spPr>
        <p:txBody>
          <a:bodyPr>
            <a:normAutofit/>
          </a:bodyPr>
          <a:lstStyle/>
          <a:p>
            <a:r>
              <a:rPr lang="en-US" sz="4000" dirty="0"/>
              <a:t>Speech segmentation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FD3BE1E-3CF6-3940-9BE9-9F0B2012900A}"/>
              </a:ext>
            </a:extLst>
          </p:cNvPr>
          <p:cNvSpPr/>
          <p:nvPr/>
        </p:nvSpPr>
        <p:spPr>
          <a:xfrm>
            <a:off x="5398324" y="3447903"/>
            <a:ext cx="811763" cy="28458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D2F22CE-2C42-C847-AF5D-CC285FBD1F32}"/>
              </a:ext>
            </a:extLst>
          </p:cNvPr>
          <p:cNvSpPr/>
          <p:nvPr/>
        </p:nvSpPr>
        <p:spPr>
          <a:xfrm>
            <a:off x="7076685" y="3420974"/>
            <a:ext cx="811763" cy="28458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1D92423-64E7-B347-8961-DEE57773075A}"/>
              </a:ext>
            </a:extLst>
          </p:cNvPr>
          <p:cNvSpPr/>
          <p:nvPr/>
        </p:nvSpPr>
        <p:spPr>
          <a:xfrm>
            <a:off x="4722503" y="3414143"/>
            <a:ext cx="811763" cy="28458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C55C5E8-521B-434D-9023-24C4BD8E52FC}"/>
              </a:ext>
            </a:extLst>
          </p:cNvPr>
          <p:cNvSpPr/>
          <p:nvPr/>
        </p:nvSpPr>
        <p:spPr>
          <a:xfrm>
            <a:off x="6060047" y="3447903"/>
            <a:ext cx="811763" cy="28458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63ADA14-977C-1E46-9F49-FB28CF99678B}"/>
              </a:ext>
            </a:extLst>
          </p:cNvPr>
          <p:cNvSpPr/>
          <p:nvPr/>
        </p:nvSpPr>
        <p:spPr>
          <a:xfrm>
            <a:off x="1156098" y="2998309"/>
            <a:ext cx="811763" cy="28458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vowel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5AD10AA-0D0F-FE4A-8ACA-C3F89A976939}"/>
              </a:ext>
            </a:extLst>
          </p:cNvPr>
          <p:cNvSpPr/>
          <p:nvPr/>
        </p:nvSpPr>
        <p:spPr>
          <a:xfrm>
            <a:off x="1404910" y="3376127"/>
            <a:ext cx="6483538" cy="28458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A" dirty="0">
                <a:solidFill>
                  <a:srgbClr val="C00000"/>
                </a:solidFill>
              </a:rPr>
              <a:t>    </a:t>
            </a:r>
            <a:r>
              <a:rPr lang="en-CA" dirty="0" err="1">
                <a:solidFill>
                  <a:srgbClr val="C00000"/>
                </a:solidFill>
              </a:rPr>
              <a:t>ɪ</a:t>
            </a:r>
            <a:r>
              <a:rPr lang="en-CA" dirty="0">
                <a:solidFill>
                  <a:srgbClr val="C00000"/>
                </a:solidFill>
              </a:rPr>
              <a:t> t  s  v </a:t>
            </a:r>
            <a:r>
              <a:rPr lang="en-CA" dirty="0" err="1">
                <a:solidFill>
                  <a:srgbClr val="C00000"/>
                </a:solidFill>
              </a:rPr>
              <a:t>ɛ</a:t>
            </a:r>
            <a:r>
              <a:rPr lang="en-CA" dirty="0">
                <a:solidFill>
                  <a:srgbClr val="C00000"/>
                </a:solidFill>
              </a:rPr>
              <a:t>  </a:t>
            </a:r>
            <a:r>
              <a:rPr lang="en-CA" dirty="0" err="1">
                <a:solidFill>
                  <a:srgbClr val="C00000"/>
                </a:solidFill>
              </a:rPr>
              <a:t>ɹ</a:t>
            </a:r>
            <a:r>
              <a:rPr lang="en-CA" dirty="0">
                <a:solidFill>
                  <a:srgbClr val="C00000"/>
                </a:solidFill>
              </a:rPr>
              <a:t> </a:t>
            </a:r>
            <a:r>
              <a:rPr lang="en-CA" dirty="0" err="1">
                <a:solidFill>
                  <a:srgbClr val="C00000"/>
                </a:solidFill>
              </a:rPr>
              <a:t>i</a:t>
            </a:r>
            <a:r>
              <a:rPr lang="en-CA" dirty="0">
                <a:solidFill>
                  <a:srgbClr val="C00000"/>
                </a:solidFill>
              </a:rPr>
              <a:t>   s    </a:t>
            </a:r>
            <a:r>
              <a:rPr lang="en-CA" dirty="0" err="1">
                <a:solidFill>
                  <a:srgbClr val="C00000"/>
                </a:solidFill>
              </a:rPr>
              <a:t>ɛ</a:t>
            </a:r>
            <a:r>
              <a:rPr lang="en-CA" dirty="0">
                <a:solidFill>
                  <a:srgbClr val="C00000"/>
                </a:solidFill>
              </a:rPr>
              <a:t>  </a:t>
            </a:r>
            <a:r>
              <a:rPr lang="en-CA" dirty="0" err="1">
                <a:solidFill>
                  <a:srgbClr val="C00000"/>
                </a:solidFill>
              </a:rPr>
              <a:t>ntɹ</a:t>
            </a:r>
            <a:r>
              <a:rPr lang="en-CA" dirty="0">
                <a:solidFill>
                  <a:srgbClr val="C00000"/>
                </a:solidFill>
              </a:rPr>
              <a:t>   l̩ </a:t>
            </a:r>
            <a:r>
              <a:rPr lang="en-CA" dirty="0" err="1">
                <a:solidFill>
                  <a:srgbClr val="C00000"/>
                </a:solidFill>
              </a:rPr>
              <a:t>æn</a:t>
            </a:r>
            <a:r>
              <a:rPr lang="en-CA" dirty="0">
                <a:solidFill>
                  <a:srgbClr val="C00000"/>
                </a:solidFill>
              </a:rPr>
              <a:t> </a:t>
            </a:r>
            <a:r>
              <a:rPr lang="en-CA" dirty="0" err="1">
                <a:solidFill>
                  <a:srgbClr val="C00000"/>
                </a:solidFill>
              </a:rPr>
              <a:t>ðiə</a:t>
            </a:r>
            <a:r>
              <a:rPr lang="en-CA" dirty="0">
                <a:solidFill>
                  <a:srgbClr val="C00000"/>
                </a:solidFill>
              </a:rPr>
              <a:t>  </a:t>
            </a:r>
            <a:r>
              <a:rPr lang="en-CA" dirty="0" err="1">
                <a:solidFill>
                  <a:srgbClr val="C00000"/>
                </a:solidFill>
              </a:rPr>
              <a:t>p</a:t>
            </a:r>
            <a:r>
              <a:rPr lang="en-CA" baseline="30000" dirty="0" err="1">
                <a:solidFill>
                  <a:srgbClr val="C00000"/>
                </a:solidFill>
              </a:rPr>
              <a:t>h</a:t>
            </a:r>
            <a:r>
              <a:rPr lang="en-CA" dirty="0">
                <a:solidFill>
                  <a:srgbClr val="C00000"/>
                </a:solidFill>
              </a:rPr>
              <a:t>    </a:t>
            </a:r>
            <a:r>
              <a:rPr lang="en-CA" dirty="0" err="1">
                <a:solidFill>
                  <a:srgbClr val="C00000"/>
                </a:solidFill>
              </a:rPr>
              <a:t>ɑɹtmənts</a:t>
            </a:r>
            <a:r>
              <a:rPr lang="en-CA" dirty="0">
                <a:solidFill>
                  <a:srgbClr val="C00000"/>
                </a:solidFill>
              </a:rPr>
              <a:t>  </a:t>
            </a:r>
            <a:r>
              <a:rPr lang="en-CA" dirty="0" err="1">
                <a:solidFill>
                  <a:srgbClr val="C00000"/>
                </a:solidFill>
              </a:rPr>
              <a:t>ɹ</a:t>
            </a:r>
            <a:r>
              <a:rPr lang="en-CA" dirty="0">
                <a:solidFill>
                  <a:srgbClr val="C00000"/>
                </a:solidFill>
              </a:rPr>
              <a:t> </a:t>
            </a:r>
            <a:r>
              <a:rPr lang="en-CA" dirty="0" err="1">
                <a:solidFill>
                  <a:srgbClr val="C00000"/>
                </a:solidFill>
              </a:rPr>
              <a:t>i</a:t>
            </a:r>
            <a:r>
              <a:rPr lang="en-CA" dirty="0">
                <a:solidFill>
                  <a:srgbClr val="C00000"/>
                </a:solidFill>
              </a:rPr>
              <a:t>   l </a:t>
            </a:r>
            <a:r>
              <a:rPr lang="en-CA" dirty="0" err="1">
                <a:solidFill>
                  <a:srgbClr val="C00000"/>
                </a:solidFill>
              </a:rPr>
              <a:t>i</a:t>
            </a:r>
            <a:r>
              <a:rPr lang="en-CA" dirty="0">
                <a:solidFill>
                  <a:srgbClr val="C00000"/>
                </a:solidFill>
              </a:rPr>
              <a:t>  n   </a:t>
            </a:r>
            <a:r>
              <a:rPr lang="en-CA" dirty="0" err="1">
                <a:solidFill>
                  <a:srgbClr val="C00000"/>
                </a:solidFill>
              </a:rPr>
              <a:t>aj</a:t>
            </a:r>
            <a:r>
              <a:rPr lang="en-CA" dirty="0">
                <a:solidFill>
                  <a:srgbClr val="C00000"/>
                </a:solidFill>
              </a:rPr>
              <a:t>      s </a:t>
            </a:r>
            <a:endParaRPr 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1550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6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solidFill>
                  <a:srgbClr val="00B050"/>
                </a:solidFill>
              </a:rPr>
              <a:t>Affricates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287"/>
            <a:ext cx="8354291" cy="5136075"/>
          </a:xfrm>
        </p:spPr>
        <p:txBody>
          <a:bodyPr/>
          <a:lstStyle/>
          <a:p>
            <a:r>
              <a:rPr lang="en-US" sz="2400" dirty="0"/>
              <a:t>Can be understood as a stop + fricative in fast succession. = stop with slow release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Always </a:t>
            </a:r>
            <a:r>
              <a:rPr lang="en-US" sz="2400" u="sng" dirty="0"/>
              <a:t>transcribed</a:t>
            </a:r>
            <a:r>
              <a:rPr lang="en-US" sz="2400" dirty="0"/>
              <a:t> as stop + fricative</a:t>
            </a:r>
          </a:p>
          <a:p>
            <a:pPr lvl="1"/>
            <a:r>
              <a:rPr lang="en-US" sz="2000" dirty="0"/>
              <a:t> often using tie bar: [</a:t>
            </a:r>
            <a:r>
              <a:rPr lang="en-US" sz="2000" dirty="0" err="1">
                <a:latin typeface="Charis SIL"/>
                <a:cs typeface="Charis SIL"/>
              </a:rPr>
              <a:t>t͡ʃ</a:t>
            </a:r>
            <a:r>
              <a:rPr lang="en-US" sz="2000" dirty="0">
                <a:latin typeface="Charis SIL"/>
                <a:cs typeface="Charis SIL"/>
              </a:rPr>
              <a:t>], [</a:t>
            </a:r>
            <a:r>
              <a:rPr lang="en-US" sz="2000" dirty="0" err="1">
                <a:latin typeface="Charis SIL"/>
                <a:cs typeface="Charis SIL"/>
              </a:rPr>
              <a:t>d͡ʒ</a:t>
            </a:r>
            <a:r>
              <a:rPr lang="en-US" sz="2000" dirty="0">
                <a:latin typeface="Charis SIL"/>
                <a:cs typeface="Charis SIL"/>
              </a:rPr>
              <a:t>] </a:t>
            </a:r>
            <a:r>
              <a:rPr lang="en-US" sz="2000" dirty="0"/>
              <a:t>, to differentiate from </a:t>
            </a:r>
            <a:r>
              <a:rPr lang="en-US" sz="2000" dirty="0">
                <a:latin typeface="Charis SIL"/>
                <a:cs typeface="Charis SIL"/>
              </a:rPr>
              <a:t>[t]</a:t>
            </a:r>
            <a:r>
              <a:rPr lang="en-US" sz="2000" dirty="0"/>
              <a:t> + </a:t>
            </a:r>
            <a:r>
              <a:rPr lang="en-US" sz="2000" dirty="0">
                <a:latin typeface="Charis SIL"/>
                <a:cs typeface="Charis SIL"/>
              </a:rPr>
              <a:t>[</a:t>
            </a:r>
            <a:r>
              <a:rPr lang="en-US" sz="2000" dirty="0" err="1">
                <a:latin typeface="Charis SIL"/>
                <a:cs typeface="Charis SIL"/>
              </a:rPr>
              <a:t>ʃ</a:t>
            </a:r>
            <a:r>
              <a:rPr lang="en-US" sz="2000" dirty="0">
                <a:latin typeface="Charis SIL"/>
                <a:cs typeface="Charis SIL"/>
              </a:rPr>
              <a:t>]</a:t>
            </a:r>
          </a:p>
          <a:p>
            <a:pPr lvl="1"/>
            <a:r>
              <a:rPr lang="en-US" sz="2000" i="1" dirty="0">
                <a:latin typeface="Charis SIL"/>
                <a:cs typeface="Charis SIL"/>
              </a:rPr>
              <a:t>nutshell </a:t>
            </a:r>
            <a:r>
              <a:rPr lang="en-US" sz="2000" dirty="0">
                <a:latin typeface="Charis SIL"/>
                <a:cs typeface="Charis SIL"/>
              </a:rPr>
              <a:t>vs. </a:t>
            </a:r>
            <a:r>
              <a:rPr lang="en-US" sz="2000" i="1" dirty="0">
                <a:latin typeface="Charis SIL"/>
                <a:cs typeface="Charis SIL"/>
              </a:rPr>
              <a:t>ratchet</a:t>
            </a:r>
            <a:endParaRPr lang="en-US" sz="2000" dirty="0">
              <a:latin typeface="Charis SIL"/>
              <a:cs typeface="Charis SIL"/>
            </a:endParaRPr>
          </a:p>
          <a:p>
            <a:r>
              <a:rPr lang="en-US" sz="2400" dirty="0"/>
              <a:t>This class: either [</a:t>
            </a:r>
            <a:r>
              <a:rPr lang="en-US" sz="2400" dirty="0" err="1">
                <a:latin typeface="Charis SIL"/>
                <a:cs typeface="Charis SIL"/>
              </a:rPr>
              <a:t>t͡ʃ</a:t>
            </a:r>
            <a:r>
              <a:rPr lang="en-US" sz="2400" dirty="0">
                <a:latin typeface="Charis SIL"/>
                <a:cs typeface="Charis SIL"/>
              </a:rPr>
              <a:t>] </a:t>
            </a:r>
            <a:r>
              <a:rPr lang="en-US" sz="2400" dirty="0"/>
              <a:t>or</a:t>
            </a:r>
            <a:r>
              <a:rPr lang="en-US" sz="2400" dirty="0">
                <a:latin typeface="Charis SIL"/>
                <a:cs typeface="Charis SIL"/>
              </a:rPr>
              <a:t> </a:t>
            </a:r>
            <a:r>
              <a:rPr lang="en-US" sz="2400" dirty="0"/>
              <a:t>[</a:t>
            </a:r>
            <a:r>
              <a:rPr lang="en-US" sz="2400" dirty="0" err="1">
                <a:latin typeface="Charis SIL"/>
                <a:cs typeface="Charis SIL"/>
              </a:rPr>
              <a:t>tʃ</a:t>
            </a:r>
            <a:r>
              <a:rPr lang="en-US" sz="2400" dirty="0">
                <a:latin typeface="Charis SIL"/>
                <a:cs typeface="Charis SIL"/>
              </a:rPr>
              <a:t>] </a:t>
            </a:r>
            <a:r>
              <a:rPr lang="en-US" sz="2400" dirty="0"/>
              <a:t>OK for affricate</a:t>
            </a:r>
          </a:p>
          <a:p>
            <a:pPr lvl="1"/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/>
          <a:srcRect l="23792"/>
          <a:stretch/>
        </p:blipFill>
        <p:spPr>
          <a:xfrm>
            <a:off x="1729410" y="2572199"/>
            <a:ext cx="5483063" cy="1720951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2970498" y="3269057"/>
            <a:ext cx="3021850" cy="620503"/>
          </a:xfrm>
          <a:prstGeom prst="rect">
            <a:avLst/>
          </a:prstGeom>
          <a:solidFill>
            <a:srgbClr val="FFFFFF"/>
          </a:solidFill>
          <a:ln w="381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2970498" y="3269057"/>
            <a:ext cx="591680" cy="242692"/>
          </a:xfrm>
          <a:prstGeom prst="line">
            <a:avLst/>
          </a:prstGeom>
          <a:ln w="381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2999360" y="3511749"/>
            <a:ext cx="562818" cy="377812"/>
          </a:xfrm>
          <a:prstGeom prst="line">
            <a:avLst/>
          </a:prstGeom>
          <a:ln w="381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5415099" y="3269057"/>
            <a:ext cx="562818" cy="144303"/>
          </a:xfrm>
          <a:prstGeom prst="line">
            <a:avLst/>
          </a:prstGeom>
          <a:ln w="381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 flipV="1">
            <a:off x="5415099" y="3637430"/>
            <a:ext cx="591680" cy="252130"/>
          </a:xfrm>
          <a:prstGeom prst="line">
            <a:avLst/>
          </a:prstGeom>
          <a:ln w="381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/>
          <p:nvPr/>
        </p:nvCxnSpPr>
        <p:spPr>
          <a:xfrm flipV="1">
            <a:off x="3562178" y="3413360"/>
            <a:ext cx="1852921" cy="97070"/>
          </a:xfrm>
          <a:prstGeom prst="bentConnector3">
            <a:avLst>
              <a:gd name="adj1" fmla="val 35607"/>
            </a:avLst>
          </a:prstGeom>
          <a:ln w="381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/>
          <p:cNvCxnSpPr/>
          <p:nvPr/>
        </p:nvCxnSpPr>
        <p:spPr>
          <a:xfrm>
            <a:off x="3562178" y="3540360"/>
            <a:ext cx="1852921" cy="97070"/>
          </a:xfrm>
          <a:prstGeom prst="bentConnector3">
            <a:avLst>
              <a:gd name="adj1" fmla="val 35607"/>
            </a:avLst>
          </a:prstGeom>
          <a:ln w="381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25752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rgbClr val="00B050"/>
                </a:solidFill>
              </a:rPr>
              <a:t>Dimension 3: Manner of articulation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287"/>
            <a:ext cx="8229600" cy="5248033"/>
          </a:xfrm>
        </p:spPr>
        <p:txBody>
          <a:bodyPr>
            <a:normAutofit/>
          </a:bodyPr>
          <a:lstStyle/>
          <a:p>
            <a:pPr marL="514350" indent="-457200"/>
            <a:r>
              <a:rPr lang="en-US" sz="2800" dirty="0"/>
              <a:t>Different ways of producing a consonant:</a:t>
            </a:r>
          </a:p>
          <a:p>
            <a:pPr marL="914400" lvl="1" indent="-457200"/>
            <a:r>
              <a:rPr lang="en-US" sz="2400" dirty="0">
                <a:solidFill>
                  <a:srgbClr val="A6A6A6"/>
                </a:solidFill>
              </a:rPr>
              <a:t>Stops: Stopping airflow: </a:t>
            </a:r>
            <a:r>
              <a:rPr lang="en-US" sz="2400" dirty="0">
                <a:solidFill>
                  <a:srgbClr val="A6A6A6"/>
                </a:solidFill>
                <a:latin typeface="Charis SIL"/>
                <a:cs typeface="Charis SIL"/>
              </a:rPr>
              <a:t>[p b t d k </a:t>
            </a:r>
            <a:r>
              <a:rPr lang="en-US" sz="2400" dirty="0" err="1">
                <a:solidFill>
                  <a:srgbClr val="A6A6A6"/>
                </a:solidFill>
                <a:latin typeface="Charis SIL"/>
                <a:cs typeface="Charis SIL"/>
              </a:rPr>
              <a:t>ɡ</a:t>
            </a:r>
            <a:r>
              <a:rPr lang="en-US" sz="2400" dirty="0">
                <a:solidFill>
                  <a:srgbClr val="A6A6A6"/>
                </a:solidFill>
                <a:latin typeface="Charis SIL"/>
                <a:cs typeface="Charis SIL"/>
              </a:rPr>
              <a:t> </a:t>
            </a:r>
            <a:r>
              <a:rPr lang="en-US" sz="2400" dirty="0" err="1">
                <a:solidFill>
                  <a:srgbClr val="A6A6A6"/>
                </a:solidFill>
                <a:latin typeface="Charis SIL"/>
                <a:cs typeface="Charis SIL"/>
              </a:rPr>
              <a:t>ʔ</a:t>
            </a:r>
            <a:r>
              <a:rPr lang="en-US" sz="2400" dirty="0">
                <a:solidFill>
                  <a:srgbClr val="A6A6A6"/>
                </a:solidFill>
                <a:latin typeface="Charis SIL"/>
                <a:cs typeface="Charis SIL"/>
              </a:rPr>
              <a:t>]</a:t>
            </a:r>
          </a:p>
          <a:p>
            <a:pPr marL="914400" lvl="1" indent="-457200"/>
            <a:r>
              <a:rPr lang="en-US" sz="2400" dirty="0">
                <a:solidFill>
                  <a:srgbClr val="A6A6A6"/>
                </a:solidFill>
              </a:rPr>
              <a:t>Fricatives: Constricting airflow to create turbulent noise </a:t>
            </a:r>
            <a:r>
              <a:rPr lang="en-US" sz="2400" dirty="0">
                <a:solidFill>
                  <a:srgbClr val="A6A6A6"/>
                </a:solidFill>
                <a:latin typeface="Charis SIL"/>
                <a:cs typeface="Charis SIL"/>
              </a:rPr>
              <a:t>[f v </a:t>
            </a:r>
            <a:r>
              <a:rPr lang="en-US" sz="2400" dirty="0" err="1">
                <a:solidFill>
                  <a:srgbClr val="A6A6A6"/>
                </a:solidFill>
                <a:latin typeface="Charis SIL"/>
                <a:cs typeface="Charis SIL"/>
              </a:rPr>
              <a:t>θ</a:t>
            </a:r>
            <a:r>
              <a:rPr lang="en-US" sz="2400" dirty="0">
                <a:solidFill>
                  <a:srgbClr val="A6A6A6"/>
                </a:solidFill>
                <a:latin typeface="Charis SIL"/>
                <a:cs typeface="Charis SIL"/>
              </a:rPr>
              <a:t> </a:t>
            </a:r>
            <a:r>
              <a:rPr lang="en-US" sz="2400" dirty="0" err="1">
                <a:solidFill>
                  <a:srgbClr val="A6A6A6"/>
                </a:solidFill>
                <a:latin typeface="Charis SIL"/>
                <a:cs typeface="Charis SIL"/>
              </a:rPr>
              <a:t>ð</a:t>
            </a:r>
            <a:r>
              <a:rPr lang="en-US" sz="2400" dirty="0">
                <a:solidFill>
                  <a:srgbClr val="A6A6A6"/>
                </a:solidFill>
                <a:latin typeface="Charis SIL"/>
                <a:cs typeface="Charis SIL"/>
              </a:rPr>
              <a:t> s z </a:t>
            </a:r>
            <a:r>
              <a:rPr lang="en-US" sz="2400" dirty="0" err="1">
                <a:solidFill>
                  <a:srgbClr val="A6A6A6"/>
                </a:solidFill>
                <a:latin typeface="Charis SIL"/>
                <a:cs typeface="Charis SIL"/>
              </a:rPr>
              <a:t>ʃ</a:t>
            </a:r>
            <a:r>
              <a:rPr lang="en-US" sz="2400" dirty="0">
                <a:solidFill>
                  <a:srgbClr val="A6A6A6"/>
                </a:solidFill>
                <a:latin typeface="Charis SIL"/>
                <a:cs typeface="Charis SIL"/>
              </a:rPr>
              <a:t> </a:t>
            </a:r>
            <a:r>
              <a:rPr lang="en-US" sz="2400" dirty="0" err="1">
                <a:solidFill>
                  <a:srgbClr val="A6A6A6"/>
                </a:solidFill>
                <a:latin typeface="Charis SIL"/>
                <a:cs typeface="Charis SIL"/>
              </a:rPr>
              <a:t>ʒ</a:t>
            </a:r>
            <a:r>
              <a:rPr lang="en-US" sz="2400" dirty="0">
                <a:solidFill>
                  <a:srgbClr val="A6A6A6"/>
                </a:solidFill>
                <a:latin typeface="Charis SIL"/>
                <a:cs typeface="Charis SIL"/>
              </a:rPr>
              <a:t> h]</a:t>
            </a:r>
          </a:p>
          <a:p>
            <a:pPr marL="914400" lvl="1" indent="-457200"/>
            <a:r>
              <a:rPr lang="en-US" sz="2400" dirty="0">
                <a:solidFill>
                  <a:srgbClr val="00B050"/>
                </a:solidFill>
              </a:rPr>
              <a:t>Nasals: </a:t>
            </a:r>
            <a:r>
              <a:rPr lang="en-US" sz="2400" dirty="0">
                <a:solidFill>
                  <a:srgbClr val="000000"/>
                </a:solidFill>
              </a:rPr>
              <a:t>Oral stop + diverted airflow to another resonator (nasal cavity) </a:t>
            </a:r>
            <a:r>
              <a:rPr lang="en-US" sz="2400" dirty="0">
                <a:solidFill>
                  <a:srgbClr val="000000"/>
                </a:solidFill>
                <a:latin typeface="Charis SIL"/>
                <a:cs typeface="Charis SIL"/>
              </a:rPr>
              <a:t>[m n </a:t>
            </a:r>
            <a:r>
              <a:rPr lang="en-US" sz="2400" dirty="0" err="1">
                <a:solidFill>
                  <a:srgbClr val="000000"/>
                </a:solidFill>
                <a:latin typeface="Charis SIL"/>
                <a:cs typeface="Charis SIL"/>
              </a:rPr>
              <a:t>ŋ</a:t>
            </a:r>
            <a:r>
              <a:rPr lang="en-US" sz="2400" dirty="0">
                <a:solidFill>
                  <a:srgbClr val="000000"/>
                </a:solidFill>
                <a:latin typeface="Charis SIL"/>
                <a:cs typeface="Charis SIL"/>
              </a:rPr>
              <a:t>]</a:t>
            </a:r>
          </a:p>
          <a:p>
            <a:pPr marL="914400" lvl="1" indent="-457200"/>
            <a:r>
              <a:rPr lang="en-US" sz="2400" dirty="0">
                <a:solidFill>
                  <a:srgbClr val="00B050"/>
                </a:solidFill>
              </a:rPr>
              <a:t>Approximants, lateral approximants: </a:t>
            </a:r>
            <a:r>
              <a:rPr lang="en-US" sz="2400" dirty="0">
                <a:solidFill>
                  <a:srgbClr val="000000"/>
                </a:solidFill>
              </a:rPr>
              <a:t>Partial constriction </a:t>
            </a:r>
            <a:r>
              <a:rPr lang="en-US" sz="2400" i="1" dirty="0"/>
              <a:t>without</a:t>
            </a:r>
            <a:r>
              <a:rPr lang="en-US" sz="2400" dirty="0">
                <a:solidFill>
                  <a:srgbClr val="000000"/>
                </a:solidFill>
              </a:rPr>
              <a:t> turbulence [</a:t>
            </a:r>
            <a:r>
              <a:rPr lang="en-US" sz="2400" dirty="0" err="1">
                <a:solidFill>
                  <a:srgbClr val="000000"/>
                </a:solidFill>
              </a:rPr>
              <a:t>ɹ</a:t>
            </a:r>
            <a:r>
              <a:rPr lang="en-US" sz="2400" dirty="0">
                <a:solidFill>
                  <a:srgbClr val="000000"/>
                </a:solidFill>
              </a:rPr>
              <a:t>/r/l]</a:t>
            </a:r>
            <a:endParaRPr lang="en-US" sz="2400" dirty="0">
              <a:solidFill>
                <a:srgbClr val="000000"/>
              </a:solidFill>
              <a:latin typeface="Charis SIL"/>
              <a:cs typeface="Charis SIL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F9C312E9-A8FE-C341-947D-77D8C9E1C1B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75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59C1D-DF4B-4D47-9A41-8D5F0D8BB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sz="4000" dirty="0">
                <a:solidFill>
                  <a:srgbClr val="00B050"/>
                </a:solidFill>
              </a:rPr>
              <a:t>Nasals</a:t>
            </a:r>
            <a:endParaRPr lang="en-NL" dirty="0">
              <a:solidFill>
                <a:srgbClr val="00B05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2E0D00-D1A9-7841-BB0F-A2F2395750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Tx/>
              <a:buChar char="-"/>
            </a:pPr>
            <a:r>
              <a:rPr lang="en-US" sz="2800" dirty="0"/>
              <a:t>In most speech, the </a:t>
            </a:r>
            <a:r>
              <a:rPr lang="en-US" sz="2800" dirty="0">
                <a:solidFill>
                  <a:srgbClr val="00B050"/>
                </a:solidFill>
              </a:rPr>
              <a:t>soft palate </a:t>
            </a:r>
            <a:r>
              <a:rPr lang="en-US" sz="2800" dirty="0"/>
              <a:t>is raised</a:t>
            </a:r>
          </a:p>
          <a:p>
            <a:pPr marL="457200" indent="-457200">
              <a:buFontTx/>
              <a:buChar char="-"/>
            </a:pPr>
            <a:r>
              <a:rPr lang="en-US" sz="2800" dirty="0"/>
              <a:t>Nasal consonants (e.g. [n], [m]) require a lowered velum</a:t>
            </a:r>
          </a:p>
          <a:p>
            <a:pPr marL="457200" indent="-457200">
              <a:buFontTx/>
              <a:buChar char="-"/>
            </a:pPr>
            <a:r>
              <a:rPr lang="en-US" sz="2800" dirty="0"/>
              <a:t>During the production of nasal consonants, oral cavity if closed: air flows through nasal cavity</a:t>
            </a:r>
          </a:p>
        </p:txBody>
      </p:sp>
    </p:spTree>
    <p:extLst>
      <p:ext uri="{BB962C8B-B14F-4D97-AF65-F5344CB8AC3E}">
        <p14:creationId xmlns:p14="http://schemas.microsoft.com/office/powerpoint/2010/main" val="21615811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2ACB4-1DC1-AD4B-A1C6-7285E9FB6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solidFill>
                  <a:srgbClr val="00B050"/>
                </a:solidFill>
              </a:rPr>
              <a:t>Nasals</a:t>
            </a:r>
            <a:endParaRPr lang="en-US" dirty="0">
              <a:solidFill>
                <a:srgbClr val="00B050"/>
              </a:solidFill>
            </a:endParaRPr>
          </a:p>
        </p:txBody>
      </p:sp>
      <p:pic>
        <p:nvPicPr>
          <p:cNvPr id="4" name="MRI_vd_bilabial_plosive" descr="MRI_vd_bilabial_plosive">
            <a:hlinkClick r:id="" action="ppaction://media"/>
            <a:extLst>
              <a:ext uri="{FF2B5EF4-FFF2-40B4-BE49-F238E27FC236}">
                <a16:creationId xmlns:a16="http://schemas.microsoft.com/office/drawing/2014/main" id="{8AF337A1-05B0-524F-9C89-C93F2853C592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586411" y="2080418"/>
            <a:ext cx="2927799" cy="2697163"/>
          </a:xfrm>
        </p:spPr>
      </p:pic>
      <p:pic>
        <p:nvPicPr>
          <p:cNvPr id="5" name="MRI_vd_bilabial_nasal" descr="MRI_vd_bilabial_nasal">
            <a:hlinkClick r:id="" action="ppaction://media"/>
            <a:extLst>
              <a:ext uri="{FF2B5EF4-FFF2-40B4-BE49-F238E27FC236}">
                <a16:creationId xmlns:a16="http://schemas.microsoft.com/office/drawing/2014/main" id="{C80E5EC1-89D3-A346-BCF6-6071CBF2D9A4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67247" y="2080419"/>
            <a:ext cx="2927408" cy="269716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ACD7775-088F-2B41-8F4C-CE6E5A310C85}"/>
              </a:ext>
            </a:extLst>
          </p:cNvPr>
          <p:cNvSpPr txBox="1"/>
          <p:nvPr/>
        </p:nvSpPr>
        <p:spPr>
          <a:xfrm flipH="1">
            <a:off x="4413955" y="3017840"/>
            <a:ext cx="553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vs</a:t>
            </a:r>
            <a:r>
              <a:rPr lang="en-US" dirty="0"/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2445462-3D22-4C4E-B717-32BD341E425C}"/>
              </a:ext>
            </a:extLst>
          </p:cNvPr>
          <p:cNvSpPr txBox="1"/>
          <p:nvPr/>
        </p:nvSpPr>
        <p:spPr>
          <a:xfrm flipH="1">
            <a:off x="1890888" y="5142089"/>
            <a:ext cx="5531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B050"/>
                </a:solidFill>
              </a:rPr>
              <a:t>[m]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76DC15A-A681-7F45-B1E5-081769D3631F}"/>
              </a:ext>
            </a:extLst>
          </p:cNvPr>
          <p:cNvSpPr txBox="1"/>
          <p:nvPr/>
        </p:nvSpPr>
        <p:spPr>
          <a:xfrm flipH="1">
            <a:off x="6976534" y="5113867"/>
            <a:ext cx="5531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/b/</a:t>
            </a:r>
          </a:p>
        </p:txBody>
      </p:sp>
    </p:spTree>
    <p:extLst>
      <p:ext uri="{BB962C8B-B14F-4D97-AF65-F5344CB8AC3E}">
        <p14:creationId xmlns:p14="http://schemas.microsoft.com/office/powerpoint/2010/main" val="2542791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4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108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solidFill>
                  <a:srgbClr val="00B050"/>
                </a:solidFill>
              </a:rPr>
              <a:t>Nasals</a:t>
            </a:r>
            <a:endParaRPr lang="en-US" dirty="0">
              <a:solidFill>
                <a:srgbClr val="00B050"/>
              </a:solidFill>
            </a:endParaRPr>
          </a:p>
        </p:txBody>
      </p:sp>
      <p:pic>
        <p:nvPicPr>
          <p:cNvPr id="4" name="Picture 3" descr="IPA_chart_(C)2005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30" b="68677"/>
          <a:stretch/>
        </p:blipFill>
        <p:spPr>
          <a:xfrm>
            <a:off x="-435369" y="1850229"/>
            <a:ext cx="10311121" cy="333514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57200" y="2679950"/>
            <a:ext cx="8686800" cy="329278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F9C312E9-A8FE-C341-947D-77D8C9E1C1B7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79427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rgbClr val="00B050"/>
                </a:solidFill>
              </a:rPr>
              <a:t>Dimension 3: Manner of articulation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287"/>
            <a:ext cx="8229600" cy="5248033"/>
          </a:xfrm>
        </p:spPr>
        <p:txBody>
          <a:bodyPr>
            <a:normAutofit/>
          </a:bodyPr>
          <a:lstStyle/>
          <a:p>
            <a:pPr marL="514350" indent="-457200"/>
            <a:r>
              <a:rPr lang="en-US" sz="2800" dirty="0">
                <a:solidFill>
                  <a:srgbClr val="00B050"/>
                </a:solidFill>
              </a:rPr>
              <a:t>Different ways of producing a consonant:</a:t>
            </a:r>
          </a:p>
          <a:p>
            <a:pPr marL="914400" lvl="1" indent="-457200"/>
            <a:r>
              <a:rPr lang="en-US" sz="2400" dirty="0">
                <a:solidFill>
                  <a:srgbClr val="A6A6A6"/>
                </a:solidFill>
              </a:rPr>
              <a:t>Stops: Stopping airflow: </a:t>
            </a:r>
            <a:r>
              <a:rPr lang="en-US" sz="2400" dirty="0">
                <a:solidFill>
                  <a:srgbClr val="A6A6A6"/>
                </a:solidFill>
                <a:latin typeface="Charis SIL"/>
                <a:cs typeface="Charis SIL"/>
              </a:rPr>
              <a:t>[p b t d k </a:t>
            </a:r>
            <a:r>
              <a:rPr lang="en-US" sz="2400" dirty="0" err="1">
                <a:solidFill>
                  <a:srgbClr val="A6A6A6"/>
                </a:solidFill>
                <a:latin typeface="Charis SIL"/>
                <a:cs typeface="Charis SIL"/>
              </a:rPr>
              <a:t>ɡ</a:t>
            </a:r>
            <a:r>
              <a:rPr lang="en-US" sz="2400" dirty="0">
                <a:solidFill>
                  <a:srgbClr val="A6A6A6"/>
                </a:solidFill>
                <a:latin typeface="Charis SIL"/>
                <a:cs typeface="Charis SIL"/>
              </a:rPr>
              <a:t> </a:t>
            </a:r>
            <a:r>
              <a:rPr lang="en-US" sz="2400" dirty="0" err="1">
                <a:solidFill>
                  <a:srgbClr val="A6A6A6"/>
                </a:solidFill>
                <a:latin typeface="Charis SIL"/>
                <a:cs typeface="Charis SIL"/>
              </a:rPr>
              <a:t>ʔ</a:t>
            </a:r>
            <a:r>
              <a:rPr lang="en-US" sz="2400" dirty="0">
                <a:solidFill>
                  <a:srgbClr val="A6A6A6"/>
                </a:solidFill>
                <a:latin typeface="Charis SIL"/>
                <a:cs typeface="Charis SIL"/>
              </a:rPr>
              <a:t>]</a:t>
            </a:r>
          </a:p>
          <a:p>
            <a:pPr marL="914400" lvl="1" indent="-457200"/>
            <a:r>
              <a:rPr lang="en-US" sz="2400" dirty="0">
                <a:solidFill>
                  <a:srgbClr val="A6A6A6"/>
                </a:solidFill>
              </a:rPr>
              <a:t>Fricatives: Constricting airflow to create turbulent noise </a:t>
            </a:r>
            <a:r>
              <a:rPr lang="en-US" sz="2400" dirty="0">
                <a:solidFill>
                  <a:srgbClr val="A6A6A6"/>
                </a:solidFill>
                <a:latin typeface="Charis SIL"/>
                <a:cs typeface="Charis SIL"/>
              </a:rPr>
              <a:t>[f v </a:t>
            </a:r>
            <a:r>
              <a:rPr lang="en-US" sz="2400" dirty="0" err="1">
                <a:solidFill>
                  <a:srgbClr val="A6A6A6"/>
                </a:solidFill>
                <a:latin typeface="Charis SIL"/>
                <a:cs typeface="Charis SIL"/>
              </a:rPr>
              <a:t>θ</a:t>
            </a:r>
            <a:r>
              <a:rPr lang="en-US" sz="2400" dirty="0">
                <a:solidFill>
                  <a:srgbClr val="A6A6A6"/>
                </a:solidFill>
                <a:latin typeface="Charis SIL"/>
                <a:cs typeface="Charis SIL"/>
              </a:rPr>
              <a:t> </a:t>
            </a:r>
            <a:r>
              <a:rPr lang="en-US" sz="2400" dirty="0" err="1">
                <a:solidFill>
                  <a:srgbClr val="A6A6A6"/>
                </a:solidFill>
                <a:latin typeface="Charis SIL"/>
                <a:cs typeface="Charis SIL"/>
              </a:rPr>
              <a:t>ð</a:t>
            </a:r>
            <a:r>
              <a:rPr lang="en-US" sz="2400" dirty="0">
                <a:solidFill>
                  <a:srgbClr val="A6A6A6"/>
                </a:solidFill>
                <a:latin typeface="Charis SIL"/>
                <a:cs typeface="Charis SIL"/>
              </a:rPr>
              <a:t> s z </a:t>
            </a:r>
            <a:r>
              <a:rPr lang="en-US" sz="2400" dirty="0" err="1">
                <a:solidFill>
                  <a:srgbClr val="A6A6A6"/>
                </a:solidFill>
                <a:latin typeface="Charis SIL"/>
                <a:cs typeface="Charis SIL"/>
              </a:rPr>
              <a:t>ʃ</a:t>
            </a:r>
            <a:r>
              <a:rPr lang="en-US" sz="2400" dirty="0">
                <a:solidFill>
                  <a:srgbClr val="A6A6A6"/>
                </a:solidFill>
                <a:latin typeface="Charis SIL"/>
                <a:cs typeface="Charis SIL"/>
              </a:rPr>
              <a:t> </a:t>
            </a:r>
            <a:r>
              <a:rPr lang="en-US" sz="2400" dirty="0" err="1">
                <a:solidFill>
                  <a:srgbClr val="A6A6A6"/>
                </a:solidFill>
                <a:latin typeface="Charis SIL"/>
                <a:cs typeface="Charis SIL"/>
              </a:rPr>
              <a:t>ʒ</a:t>
            </a:r>
            <a:r>
              <a:rPr lang="en-US" sz="2400" dirty="0">
                <a:solidFill>
                  <a:srgbClr val="A6A6A6"/>
                </a:solidFill>
                <a:latin typeface="Charis SIL"/>
                <a:cs typeface="Charis SIL"/>
              </a:rPr>
              <a:t> h]</a:t>
            </a:r>
          </a:p>
          <a:p>
            <a:pPr marL="914400" lvl="1" indent="-457200"/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Nasals: Oral stop + diverted airflow to another resonator (nasal cavity) 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haris SIL"/>
                <a:cs typeface="Charis SIL"/>
              </a:rPr>
              <a:t>[m n 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Charis SIL"/>
                <a:cs typeface="Charis SIL"/>
              </a:rPr>
              <a:t>ŋ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haris SIL"/>
                <a:cs typeface="Charis SIL"/>
              </a:rPr>
              <a:t>]</a:t>
            </a:r>
          </a:p>
          <a:p>
            <a:pPr marL="914400" lvl="1" indent="-457200"/>
            <a:r>
              <a:rPr lang="en-US" sz="2400" dirty="0">
                <a:solidFill>
                  <a:srgbClr val="00B050"/>
                </a:solidFill>
              </a:rPr>
              <a:t>Approximants, lateral approximants: </a:t>
            </a:r>
            <a:r>
              <a:rPr lang="en-US" sz="2400" dirty="0">
                <a:solidFill>
                  <a:srgbClr val="000000"/>
                </a:solidFill>
              </a:rPr>
              <a:t>Partial constriction </a:t>
            </a:r>
            <a:r>
              <a:rPr lang="en-US" sz="2400" i="1" dirty="0"/>
              <a:t>without</a:t>
            </a:r>
            <a:r>
              <a:rPr lang="en-US" sz="2400" dirty="0">
                <a:solidFill>
                  <a:srgbClr val="000000"/>
                </a:solidFill>
              </a:rPr>
              <a:t> turbulence e.g.</a:t>
            </a:r>
          </a:p>
          <a:p>
            <a:pPr marL="1314450" lvl="2" indent="-457200"/>
            <a:r>
              <a:rPr lang="en-US" sz="2000" dirty="0">
                <a:solidFill>
                  <a:srgbClr val="000000"/>
                </a:solidFill>
                <a:latin typeface="Charis SIL"/>
                <a:cs typeface="Charis SIL"/>
              </a:rPr>
              <a:t>[l]: constriction in oral cavity, but air passes through one or two sides of tongue</a:t>
            </a:r>
          </a:p>
          <a:p>
            <a:pPr marL="1314450" lvl="2" indent="-457200"/>
            <a:r>
              <a:rPr lang="en-US" sz="2000" dirty="0">
                <a:solidFill>
                  <a:srgbClr val="000000"/>
                </a:solidFill>
                <a:latin typeface="Charis SIL"/>
                <a:cs typeface="Charis SIL"/>
              </a:rPr>
              <a:t>[j], [w] involve narrow constrictions, but involve no turbulent airflow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F9C312E9-A8FE-C341-947D-77D8C9E1C1B7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983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Consonants: 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Consonants are classified by their: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400" dirty="0">
                <a:solidFill>
                  <a:srgbClr val="C00000"/>
                </a:solidFill>
              </a:rPr>
              <a:t>Voicing</a:t>
            </a:r>
          </a:p>
          <a:p>
            <a:pPr marL="1371600" lvl="2" indent="-514350"/>
            <a:r>
              <a:rPr lang="en-US" sz="2000" dirty="0"/>
              <a:t>Glottal state e.g. voiced vs. voiceless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400" dirty="0">
                <a:solidFill>
                  <a:schemeClr val="accent1"/>
                </a:solidFill>
              </a:rPr>
              <a:t>Place of articulation</a:t>
            </a:r>
          </a:p>
          <a:p>
            <a:pPr lvl="2"/>
            <a:r>
              <a:rPr lang="en-US" sz="2000" dirty="0">
                <a:solidFill>
                  <a:srgbClr val="000000"/>
                </a:solidFill>
              </a:rPr>
              <a:t>“Where” pronounced*:	e.g. bilabial vs velar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400" dirty="0">
                <a:solidFill>
                  <a:srgbClr val="00B050"/>
                </a:solidFill>
              </a:rPr>
              <a:t>Manner of articulation</a:t>
            </a:r>
          </a:p>
          <a:p>
            <a:pPr lvl="2"/>
            <a:r>
              <a:rPr lang="en-US" sz="2000" dirty="0">
                <a:solidFill>
                  <a:srgbClr val="000000"/>
                </a:solidFill>
              </a:rPr>
              <a:t>“How” pronounced e.g. stop vs fricative</a:t>
            </a:r>
          </a:p>
          <a:p>
            <a:pPr marL="457200" lvl="1" indent="0">
              <a:buNone/>
            </a:pPr>
            <a:r>
              <a:rPr lang="en-US" sz="2400" dirty="0"/>
              <a:t>			</a:t>
            </a:r>
          </a:p>
          <a:p>
            <a:pPr marL="457200" lvl="1" indent="0" algn="ctr">
              <a:buNone/>
            </a:pPr>
            <a:r>
              <a:rPr lang="en-US" sz="2400" i="1" dirty="0"/>
              <a:t>e.g. </a:t>
            </a:r>
            <a:r>
              <a:rPr lang="en-US" sz="2400" dirty="0">
                <a:latin typeface="Charis SIL"/>
                <a:cs typeface="Charis SIL"/>
              </a:rPr>
              <a:t>[p]</a:t>
            </a:r>
            <a:r>
              <a:rPr lang="en-US" sz="2400" i="1" dirty="0">
                <a:latin typeface="Charis SIL"/>
                <a:cs typeface="Charis SIL"/>
              </a:rPr>
              <a:t> </a:t>
            </a:r>
            <a:r>
              <a:rPr lang="en-US" sz="2400" i="1" dirty="0"/>
              <a:t>is a </a:t>
            </a:r>
            <a:r>
              <a:rPr lang="en-US" sz="2400" i="1" dirty="0">
                <a:solidFill>
                  <a:srgbClr val="C00000"/>
                </a:solidFill>
              </a:rPr>
              <a:t>voiceless</a:t>
            </a:r>
            <a:r>
              <a:rPr lang="en-US" sz="2400" i="1" dirty="0"/>
              <a:t> </a:t>
            </a:r>
            <a:r>
              <a:rPr lang="en-US" sz="2400" i="1" dirty="0">
                <a:solidFill>
                  <a:schemeClr val="accent1"/>
                </a:solidFill>
              </a:rPr>
              <a:t>bilabial</a:t>
            </a:r>
            <a:r>
              <a:rPr lang="en-US" sz="2400" i="1" dirty="0"/>
              <a:t> </a:t>
            </a:r>
            <a:r>
              <a:rPr lang="en-US" sz="2400" i="1" dirty="0">
                <a:solidFill>
                  <a:srgbClr val="00B050"/>
                </a:solidFill>
              </a:rPr>
              <a:t>stop</a:t>
            </a:r>
            <a:endParaRPr lang="en-US" i="1" dirty="0">
              <a:solidFill>
                <a:srgbClr val="00B050"/>
              </a:solidFill>
            </a:endParaRPr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F9C312E9-A8FE-C341-947D-77D8C9E1C1B7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964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Speech sounds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287"/>
            <a:ext cx="8229600" cy="5039603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/>
              <a:t>In speech production, humans make two broad types of speech sounds (i.e. segments)</a:t>
            </a:r>
          </a:p>
          <a:p>
            <a:pPr lvl="1"/>
            <a:r>
              <a:rPr lang="en-US" sz="2400" dirty="0"/>
              <a:t>Vowels </a:t>
            </a:r>
          </a:p>
          <a:p>
            <a:pPr lvl="1"/>
            <a:r>
              <a:rPr lang="en-US" sz="2400" dirty="0"/>
              <a:t>Consonants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 algn="ctr">
              <a:buNone/>
            </a:pPr>
            <a:r>
              <a:rPr lang="en-US" i="1" dirty="0">
                <a:solidFill>
                  <a:srgbClr val="C00000"/>
                </a:solidFill>
              </a:rPr>
              <a:t>What’s the difference?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F9C312E9-A8FE-C341-947D-77D8C9E1C1B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6456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6993" y="707136"/>
            <a:ext cx="3872658" cy="5649214"/>
          </a:xfrm>
        </p:spPr>
        <p:txBody>
          <a:bodyPr>
            <a:normAutofit fontScale="85000" lnSpcReduction="10000"/>
          </a:bodyPr>
          <a:lstStyle/>
          <a:p>
            <a:r>
              <a:rPr lang="en-US" dirty="0">
                <a:solidFill>
                  <a:srgbClr val="0070C0"/>
                </a:solidFill>
              </a:rPr>
              <a:t>Articulatory</a:t>
            </a:r>
            <a:r>
              <a:rPr lang="en-US" dirty="0"/>
              <a:t> differences:</a:t>
            </a:r>
          </a:p>
          <a:p>
            <a:pPr lvl="1"/>
            <a:r>
              <a:rPr lang="en-US" dirty="0"/>
              <a:t>Consonants: constriction in vocal tract</a:t>
            </a:r>
          </a:p>
          <a:p>
            <a:pPr lvl="1"/>
            <a:r>
              <a:rPr lang="en-US" dirty="0"/>
              <a:t>Vowels: open vocal tract</a:t>
            </a:r>
            <a:endParaRPr lang="en-US" sz="3200" dirty="0">
              <a:solidFill>
                <a:srgbClr val="0000FF"/>
              </a:solidFill>
            </a:endParaRPr>
          </a:p>
          <a:p>
            <a:pPr marL="342900" lvl="1" indent="-342900">
              <a:buFont typeface="Arial"/>
              <a:buChar char="•"/>
            </a:pPr>
            <a:endParaRPr lang="en-US" sz="3200" dirty="0">
              <a:solidFill>
                <a:srgbClr val="0000FF"/>
              </a:solidFill>
            </a:endParaRPr>
          </a:p>
          <a:p>
            <a:pPr marL="342900" lvl="1" indent="-342900">
              <a:buFont typeface="Arial"/>
              <a:buChar char="•"/>
            </a:pPr>
            <a:endParaRPr lang="en-US" sz="3200" dirty="0">
              <a:solidFill>
                <a:srgbClr val="0000FF"/>
              </a:solidFill>
            </a:endParaRPr>
          </a:p>
          <a:p>
            <a:pPr marL="342900" lvl="1" indent="-342900">
              <a:buFont typeface="Arial"/>
              <a:buChar char="•"/>
            </a:pPr>
            <a:r>
              <a:rPr lang="en-US" sz="3200" dirty="0">
                <a:solidFill>
                  <a:srgbClr val="0070C0"/>
                </a:solidFill>
              </a:rPr>
              <a:t>Aerodynamic</a:t>
            </a:r>
            <a:r>
              <a:rPr lang="en-US" sz="3200" dirty="0">
                <a:solidFill>
                  <a:srgbClr val="0000FF"/>
                </a:solidFill>
              </a:rPr>
              <a:t> </a:t>
            </a:r>
            <a:r>
              <a:rPr lang="en-US" sz="3200" dirty="0"/>
              <a:t>differences:</a:t>
            </a:r>
          </a:p>
          <a:p>
            <a:pPr lvl="1"/>
            <a:r>
              <a:rPr lang="en-US" dirty="0"/>
              <a:t>Consonants: no or turbulent airflow</a:t>
            </a:r>
          </a:p>
          <a:p>
            <a:pPr lvl="1"/>
            <a:r>
              <a:rPr lang="en-US" dirty="0"/>
              <a:t>Vowels: laminar airflow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342900" lvl="1" indent="-342900">
              <a:buFont typeface="Arial"/>
              <a:buChar char="•"/>
            </a:pPr>
            <a:endParaRPr lang="en-US" sz="3200" dirty="0">
              <a:solidFill>
                <a:srgbClr val="0000FF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F9C312E9-A8FE-C341-947D-77D8C9E1C1B7}" type="slidenum">
              <a:rPr lang="en-US" smtClean="0"/>
              <a:t>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DA0D44C-FBDE-9848-A633-6443C6AE25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9943" y="4429301"/>
            <a:ext cx="2286513" cy="171931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4EF1248-2885-0647-BE4B-1F4085AA9C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6480" y="323934"/>
            <a:ext cx="4477920" cy="3789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3131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12618"/>
            <a:ext cx="8229600" cy="5613546"/>
          </a:xfrm>
        </p:spPr>
        <p:txBody>
          <a:bodyPr/>
          <a:lstStyle/>
          <a:p>
            <a:r>
              <a:rPr lang="en-US" sz="2800" dirty="0">
                <a:solidFill>
                  <a:srgbClr val="0070C0"/>
                </a:solidFill>
              </a:rPr>
              <a:t>Acoustic</a:t>
            </a:r>
            <a:r>
              <a:rPr lang="en-US" sz="2800" dirty="0"/>
              <a:t> differences:</a:t>
            </a:r>
          </a:p>
          <a:p>
            <a:pPr lvl="1"/>
            <a:r>
              <a:rPr lang="en-US" sz="2400" dirty="0"/>
              <a:t>Consonants: </a:t>
            </a:r>
            <a:r>
              <a:rPr lang="en-US" sz="2400" u="sng" dirty="0"/>
              <a:t>less acoustic energy </a:t>
            </a:r>
            <a:r>
              <a:rPr lang="en-US" sz="2400" dirty="0"/>
              <a:t>(than vowels), may involve intervals of silence or noise</a:t>
            </a:r>
          </a:p>
          <a:p>
            <a:pPr lvl="1"/>
            <a:r>
              <a:rPr lang="en-US" sz="2400" dirty="0"/>
              <a:t>Vowels: </a:t>
            </a:r>
            <a:r>
              <a:rPr lang="en-US" sz="2400" u="sng" dirty="0"/>
              <a:t>more acoustic energy</a:t>
            </a:r>
            <a:r>
              <a:rPr lang="en-US" sz="2400" dirty="0"/>
              <a:t>, no noise</a:t>
            </a:r>
          </a:p>
          <a:p>
            <a:pPr marL="457200" lvl="1" indent="0" algn="ctr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F9C312E9-A8FE-C341-947D-77D8C9E1C1B7}" type="slidenum">
              <a:rPr lang="en-US" smtClean="0"/>
              <a:t>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BC460E-BC0C-6347-B3A6-4A3D94D0D5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0192" y="2554370"/>
            <a:ext cx="6523616" cy="380198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EAF5A73-291B-414F-8388-B4F6B95ABECA}"/>
              </a:ext>
            </a:extLst>
          </p:cNvPr>
          <p:cNvSpPr/>
          <p:nvPr/>
        </p:nvSpPr>
        <p:spPr>
          <a:xfrm>
            <a:off x="1348250" y="4268221"/>
            <a:ext cx="6483538" cy="28458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A" dirty="0">
                <a:solidFill>
                  <a:srgbClr val="C00000"/>
                </a:solidFill>
              </a:rPr>
              <a:t>    </a:t>
            </a:r>
            <a:r>
              <a:rPr lang="en-CA" dirty="0" err="1">
                <a:solidFill>
                  <a:srgbClr val="C00000"/>
                </a:solidFill>
              </a:rPr>
              <a:t>ɪ</a:t>
            </a:r>
            <a:r>
              <a:rPr lang="en-CA" dirty="0">
                <a:solidFill>
                  <a:srgbClr val="C00000"/>
                </a:solidFill>
              </a:rPr>
              <a:t> t  s  v </a:t>
            </a:r>
            <a:r>
              <a:rPr lang="en-CA" dirty="0" err="1">
                <a:solidFill>
                  <a:srgbClr val="C00000"/>
                </a:solidFill>
              </a:rPr>
              <a:t>ɛ</a:t>
            </a:r>
            <a:r>
              <a:rPr lang="en-CA" dirty="0">
                <a:solidFill>
                  <a:srgbClr val="C00000"/>
                </a:solidFill>
              </a:rPr>
              <a:t>  </a:t>
            </a:r>
            <a:r>
              <a:rPr lang="en-CA" dirty="0" err="1">
                <a:solidFill>
                  <a:srgbClr val="C00000"/>
                </a:solidFill>
              </a:rPr>
              <a:t>ɹ</a:t>
            </a:r>
            <a:r>
              <a:rPr lang="en-CA" dirty="0">
                <a:solidFill>
                  <a:srgbClr val="C00000"/>
                </a:solidFill>
              </a:rPr>
              <a:t> </a:t>
            </a:r>
            <a:r>
              <a:rPr lang="en-CA" dirty="0" err="1">
                <a:solidFill>
                  <a:srgbClr val="C00000"/>
                </a:solidFill>
              </a:rPr>
              <a:t>i</a:t>
            </a:r>
            <a:r>
              <a:rPr lang="en-CA" dirty="0">
                <a:solidFill>
                  <a:srgbClr val="C00000"/>
                </a:solidFill>
              </a:rPr>
              <a:t>   s    </a:t>
            </a:r>
            <a:r>
              <a:rPr lang="en-CA" dirty="0" err="1">
                <a:solidFill>
                  <a:srgbClr val="C00000"/>
                </a:solidFill>
              </a:rPr>
              <a:t>ɛ</a:t>
            </a:r>
            <a:r>
              <a:rPr lang="en-CA" dirty="0">
                <a:solidFill>
                  <a:srgbClr val="C00000"/>
                </a:solidFill>
              </a:rPr>
              <a:t>  </a:t>
            </a:r>
            <a:r>
              <a:rPr lang="en-CA" dirty="0" err="1">
                <a:solidFill>
                  <a:srgbClr val="C00000"/>
                </a:solidFill>
              </a:rPr>
              <a:t>ntɹ</a:t>
            </a:r>
            <a:r>
              <a:rPr lang="en-CA" dirty="0">
                <a:solidFill>
                  <a:srgbClr val="C00000"/>
                </a:solidFill>
              </a:rPr>
              <a:t>   l̩ </a:t>
            </a:r>
            <a:r>
              <a:rPr lang="en-CA" dirty="0" err="1">
                <a:solidFill>
                  <a:srgbClr val="C00000"/>
                </a:solidFill>
              </a:rPr>
              <a:t>æn</a:t>
            </a:r>
            <a:r>
              <a:rPr lang="en-CA" dirty="0">
                <a:solidFill>
                  <a:srgbClr val="C00000"/>
                </a:solidFill>
              </a:rPr>
              <a:t> </a:t>
            </a:r>
            <a:r>
              <a:rPr lang="en-CA" dirty="0" err="1">
                <a:solidFill>
                  <a:srgbClr val="C00000"/>
                </a:solidFill>
              </a:rPr>
              <a:t>ðiə</a:t>
            </a:r>
            <a:r>
              <a:rPr lang="en-CA" dirty="0">
                <a:solidFill>
                  <a:srgbClr val="C00000"/>
                </a:solidFill>
              </a:rPr>
              <a:t>  </a:t>
            </a:r>
            <a:r>
              <a:rPr lang="en-CA" dirty="0" err="1">
                <a:solidFill>
                  <a:srgbClr val="C00000"/>
                </a:solidFill>
              </a:rPr>
              <a:t>p</a:t>
            </a:r>
            <a:r>
              <a:rPr lang="en-CA" baseline="30000" dirty="0" err="1">
                <a:solidFill>
                  <a:srgbClr val="C00000"/>
                </a:solidFill>
              </a:rPr>
              <a:t>h</a:t>
            </a:r>
            <a:r>
              <a:rPr lang="en-CA" dirty="0">
                <a:solidFill>
                  <a:srgbClr val="C00000"/>
                </a:solidFill>
              </a:rPr>
              <a:t>    </a:t>
            </a:r>
            <a:r>
              <a:rPr lang="en-CA" dirty="0" err="1">
                <a:solidFill>
                  <a:srgbClr val="C00000"/>
                </a:solidFill>
              </a:rPr>
              <a:t>ɑɹtmənts</a:t>
            </a:r>
            <a:r>
              <a:rPr lang="en-CA" dirty="0">
                <a:solidFill>
                  <a:srgbClr val="C00000"/>
                </a:solidFill>
              </a:rPr>
              <a:t>  </a:t>
            </a:r>
            <a:r>
              <a:rPr lang="en-CA" dirty="0" err="1">
                <a:solidFill>
                  <a:srgbClr val="C00000"/>
                </a:solidFill>
              </a:rPr>
              <a:t>ɹ</a:t>
            </a:r>
            <a:r>
              <a:rPr lang="en-CA" dirty="0">
                <a:solidFill>
                  <a:srgbClr val="C00000"/>
                </a:solidFill>
              </a:rPr>
              <a:t> </a:t>
            </a:r>
            <a:r>
              <a:rPr lang="en-CA" dirty="0" err="1">
                <a:solidFill>
                  <a:srgbClr val="C00000"/>
                </a:solidFill>
              </a:rPr>
              <a:t>i</a:t>
            </a:r>
            <a:r>
              <a:rPr lang="en-CA" dirty="0">
                <a:solidFill>
                  <a:srgbClr val="C00000"/>
                </a:solidFill>
              </a:rPr>
              <a:t>   l </a:t>
            </a:r>
            <a:r>
              <a:rPr lang="en-CA" dirty="0" err="1">
                <a:solidFill>
                  <a:srgbClr val="C00000"/>
                </a:solidFill>
              </a:rPr>
              <a:t>i</a:t>
            </a:r>
            <a:r>
              <a:rPr lang="en-CA" dirty="0">
                <a:solidFill>
                  <a:srgbClr val="C00000"/>
                </a:solidFill>
              </a:rPr>
              <a:t>  n   </a:t>
            </a:r>
            <a:r>
              <a:rPr lang="en-CA" dirty="0" err="1">
                <a:solidFill>
                  <a:srgbClr val="C00000"/>
                </a:solidFill>
              </a:rPr>
              <a:t>aj</a:t>
            </a:r>
            <a:r>
              <a:rPr lang="en-CA" dirty="0">
                <a:solidFill>
                  <a:srgbClr val="C00000"/>
                </a:solidFill>
              </a:rPr>
              <a:t>      s </a:t>
            </a:r>
            <a:endParaRPr 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18091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5BCFDD8-7DF4-214E-90E5-29B2A8A01740}"/>
              </a:ext>
            </a:extLst>
          </p:cNvPr>
          <p:cNvSpPr txBox="1"/>
          <p:nvPr/>
        </p:nvSpPr>
        <p:spPr>
          <a:xfrm rot="16200000">
            <a:off x="-2746576" y="3279082"/>
            <a:ext cx="637822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Manner of articulation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EC47CC-88B0-EF40-88D1-0E39272C5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IPA consonants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392143-BCC6-DE43-8FF4-AB2B83D815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066" y="1498782"/>
            <a:ext cx="8213899" cy="362187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AF614B0-D830-1348-8373-B5B9B0C7D7D4}"/>
              </a:ext>
            </a:extLst>
          </p:cNvPr>
          <p:cNvSpPr/>
          <p:nvPr/>
        </p:nvSpPr>
        <p:spPr>
          <a:xfrm>
            <a:off x="358199" y="5378909"/>
            <a:ext cx="865163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https://www.internationalphoneticassociation.org/sites/default/files/IPA_Kiel_2015.pdf</a:t>
            </a:r>
            <a:endParaRPr lang="en-US" dirty="0"/>
          </a:p>
          <a:p>
            <a:endParaRPr lang="en-US" dirty="0"/>
          </a:p>
          <a:p>
            <a:r>
              <a:rPr lang="en-CA" dirty="0">
                <a:hlinkClick r:id="rId5"/>
              </a:rPr>
              <a:t>https://www.seeingspeech.ac.uk/ipa-charts/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07A765-2FE3-2543-B127-74CDEA70A436}"/>
              </a:ext>
            </a:extLst>
          </p:cNvPr>
          <p:cNvSpPr txBox="1"/>
          <p:nvPr/>
        </p:nvSpPr>
        <p:spPr>
          <a:xfrm>
            <a:off x="3530321" y="1714225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coronal</a:t>
            </a:r>
            <a:endParaRPr lang="en-US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Left Brace 5">
            <a:extLst>
              <a:ext uri="{FF2B5EF4-FFF2-40B4-BE49-F238E27FC236}">
                <a16:creationId xmlns:a16="http://schemas.microsoft.com/office/drawing/2014/main" id="{AE3742BD-08BE-2349-8EE2-56F897219315}"/>
              </a:ext>
            </a:extLst>
          </p:cNvPr>
          <p:cNvSpPr/>
          <p:nvPr/>
        </p:nvSpPr>
        <p:spPr>
          <a:xfrm rot="5400000">
            <a:off x="3780673" y="1197729"/>
            <a:ext cx="222573" cy="1733077"/>
          </a:xfrm>
          <a:prstGeom prst="leftBrace">
            <a:avLst/>
          </a:prstGeom>
          <a:ln w="12700">
            <a:solidFill>
              <a:srgbClr val="C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5C2D71-3070-F640-8350-4BC2A8769A2D}"/>
              </a:ext>
            </a:extLst>
          </p:cNvPr>
          <p:cNvSpPr txBox="1"/>
          <p:nvPr/>
        </p:nvSpPr>
        <p:spPr>
          <a:xfrm>
            <a:off x="1975557" y="1454524"/>
            <a:ext cx="637822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Place of articulation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19E0073-9453-FA44-98D5-0B821E19BF88}"/>
              </a:ext>
            </a:extLst>
          </p:cNvPr>
          <p:cNvCxnSpPr/>
          <p:nvPr/>
        </p:nvCxnSpPr>
        <p:spPr>
          <a:xfrm>
            <a:off x="1524000" y="4993344"/>
            <a:ext cx="6558844" cy="0"/>
          </a:xfrm>
          <a:prstGeom prst="line">
            <a:avLst/>
          </a:prstGeom>
          <a:ln w="19050">
            <a:solidFill>
              <a:srgbClr val="C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16289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1486F-D7F4-7E47-925B-1AD1475A2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English consonants on the IPA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98FA5F8-1756-8F4D-A9F6-202A0DFE37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157" y="1931050"/>
            <a:ext cx="8523685" cy="243283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FDF14D1-1C62-7E43-A68D-778EC923F5EE}"/>
              </a:ext>
            </a:extLst>
          </p:cNvPr>
          <p:cNvSpPr txBox="1"/>
          <p:nvPr/>
        </p:nvSpPr>
        <p:spPr>
          <a:xfrm>
            <a:off x="457200" y="4432592"/>
            <a:ext cx="422204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* - labial = bilabial</a:t>
            </a:r>
          </a:p>
          <a:p>
            <a:r>
              <a:rPr lang="en-US" sz="1600" dirty="0"/>
              <a:t>   - </a:t>
            </a:r>
            <a:r>
              <a:rPr lang="en-US" sz="1600" dirty="0" err="1"/>
              <a:t>palatoalveolar</a:t>
            </a:r>
            <a:r>
              <a:rPr lang="en-US" sz="1600" dirty="0"/>
              <a:t> = postalveolar</a:t>
            </a:r>
          </a:p>
          <a:p>
            <a:r>
              <a:rPr lang="en-US" sz="1600" dirty="0"/>
              <a:t>   - for [</a:t>
            </a:r>
            <a:r>
              <a:rPr lang="el-GR" sz="1600" dirty="0"/>
              <a:t>θ</a:t>
            </a:r>
            <a:r>
              <a:rPr lang="en-US" sz="1600" dirty="0"/>
              <a:t>] and [</a:t>
            </a:r>
            <a:r>
              <a:rPr lang="en-CA" sz="1600" dirty="0" err="1"/>
              <a:t>ð</a:t>
            </a:r>
            <a:r>
              <a:rPr lang="en-CA" sz="1600" dirty="0"/>
              <a:t>]: dental = interdental</a:t>
            </a:r>
            <a:r>
              <a:rPr lang="en-US" sz="1600" dirty="0"/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751042-FB5B-B640-A846-6A76553F96CF}"/>
              </a:ext>
            </a:extLst>
          </p:cNvPr>
          <p:cNvSpPr txBox="1"/>
          <p:nvPr/>
        </p:nvSpPr>
        <p:spPr>
          <a:xfrm>
            <a:off x="5971822" y="213360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9FB051-5EA8-4C45-8FB1-19097BCF5650}"/>
              </a:ext>
            </a:extLst>
          </p:cNvPr>
          <p:cNvSpPr txBox="1"/>
          <p:nvPr/>
        </p:nvSpPr>
        <p:spPr>
          <a:xfrm>
            <a:off x="2286000" y="213360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10543800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D616A61-E25D-1F4D-B1EB-C6E066CD19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157" y="1931050"/>
            <a:ext cx="8523685" cy="24328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English consonants on the IPA</a:t>
            </a:r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F9C312E9-A8FE-C341-947D-77D8C9E1C1B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53284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PVERSION" val="7"/>
  <p:tag name="TPFULLVERSION" val="8.5.0.25"/>
  <p:tag name="PPTVERSION" val="16"/>
  <p:tag name="TPOS" val="6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9151</TotalTime>
  <Words>1487</Words>
  <Application>Microsoft Macintosh PowerPoint</Application>
  <PresentationFormat>On-screen Show (4:3)</PresentationFormat>
  <Paragraphs>272</Paragraphs>
  <Slides>36</Slides>
  <Notes>19</Notes>
  <HiddenSlides>0</HiddenSlides>
  <MMClips>8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2" baseType="lpstr">
      <vt:lpstr>Arial</vt:lpstr>
      <vt:lpstr>Calibri</vt:lpstr>
      <vt:lpstr>Charis SIL</vt:lpstr>
      <vt:lpstr>Gill Sans</vt:lpstr>
      <vt:lpstr>Times New Roman</vt:lpstr>
      <vt:lpstr>Office Theme</vt:lpstr>
      <vt:lpstr>Linguistics 201</vt:lpstr>
      <vt:lpstr>Today</vt:lpstr>
      <vt:lpstr>Speech segmentation</vt:lpstr>
      <vt:lpstr>Speech sounds</vt:lpstr>
      <vt:lpstr>PowerPoint Presentation</vt:lpstr>
      <vt:lpstr>PowerPoint Presentation</vt:lpstr>
      <vt:lpstr>IPA consonants</vt:lpstr>
      <vt:lpstr>English consonants on the IPA</vt:lpstr>
      <vt:lpstr>English consonants on the IPA</vt:lpstr>
      <vt:lpstr>English consonants on the IPA</vt:lpstr>
      <vt:lpstr>English consonants</vt:lpstr>
      <vt:lpstr>Describing consonants</vt:lpstr>
      <vt:lpstr>PowerPoint Presentation</vt:lpstr>
      <vt:lpstr>Dimension 1: Voicing</vt:lpstr>
      <vt:lpstr>Dimension 2: Place of articulation</vt:lpstr>
      <vt:lpstr>PowerPoint Presentation</vt:lpstr>
      <vt:lpstr>Places of articulation</vt:lpstr>
      <vt:lpstr>PowerPoint Presentation</vt:lpstr>
      <vt:lpstr>PowerPoint Presentation</vt:lpstr>
      <vt:lpstr>PowerPoint Presentation</vt:lpstr>
      <vt:lpstr>Dimension 3: Manner of articulation </vt:lpstr>
      <vt:lpstr>Dimension 3: Manner of articulation </vt:lpstr>
      <vt:lpstr>Stops</vt:lpstr>
      <vt:lpstr>PowerPoint Presentation</vt:lpstr>
      <vt:lpstr>Stops</vt:lpstr>
      <vt:lpstr>Aspiration</vt:lpstr>
      <vt:lpstr>Fricatives</vt:lpstr>
      <vt:lpstr>PowerPoint Presentation</vt:lpstr>
      <vt:lpstr>Fricatives</vt:lpstr>
      <vt:lpstr>Affricates</vt:lpstr>
      <vt:lpstr>Dimension 3: Manner of articulation </vt:lpstr>
      <vt:lpstr>Nasals</vt:lpstr>
      <vt:lpstr>Nasals</vt:lpstr>
      <vt:lpstr>Nasals</vt:lpstr>
      <vt:lpstr>Dimension 3: Manner of articulation </vt:lpstr>
      <vt:lpstr>Consonants: Summary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LING 201: Intro to Linguistics Phonetics: vowels</dc:title>
  <dc:subject/>
  <dc:creator>Morgan Sonderegger</dc:creator>
  <cp:keywords/>
  <dc:description/>
  <cp:lastModifiedBy>Francisco Torreira, Professor</cp:lastModifiedBy>
  <cp:revision>199</cp:revision>
  <dcterms:created xsi:type="dcterms:W3CDTF">2016-01-15T16:06:53Z</dcterms:created>
  <dcterms:modified xsi:type="dcterms:W3CDTF">2021-01-22T00:36:59Z</dcterms:modified>
  <cp:category/>
</cp:coreProperties>
</file>